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56" r:id="rId3"/>
    <p:sldId id="257" r:id="rId4"/>
    <p:sldId id="258" r:id="rId5"/>
    <p:sldId id="259" r:id="rId6"/>
    <p:sldId id="281" r:id="rId7"/>
    <p:sldId id="260" r:id="rId8"/>
    <p:sldId id="261" r:id="rId9"/>
    <p:sldId id="262" r:id="rId10"/>
    <p:sldId id="280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AAF0A-6D1C-433F-9AD7-6B6B9BD19543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AD4F-C9C3-4261-9D68-0048A0BABDA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795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260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24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001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796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6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306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094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924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353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91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01820-50A3-47E6-95FD-94FF4D7D3B4A}" type="datetimeFigureOut">
              <a:rPr lang="pt-PT" smtClean="0"/>
              <a:pPr/>
              <a:t>16/04/2015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A0AE2-D56B-4408-B06A-C3F4B8FF6FC7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81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b="1" dirty="0" smtClean="0"/>
              <a:t>Fusões, Aquisições e Reestruturação Estratégica</a:t>
            </a:r>
            <a:endParaRPr lang="pt-PT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51720" y="3212976"/>
            <a:ext cx="50405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/>
              <a:t>Casos em Gestão Estratégica</a:t>
            </a:r>
          </a:p>
          <a:p>
            <a:pPr algn="ctr"/>
            <a:endParaRPr lang="pt-PT" dirty="0"/>
          </a:p>
          <a:p>
            <a:pPr algn="ctr"/>
            <a:r>
              <a:rPr lang="pt-PT" dirty="0" smtClean="0"/>
              <a:t>Professora Carla Maria Marques Curado</a:t>
            </a:r>
          </a:p>
          <a:p>
            <a:pPr algn="ctr"/>
            <a:endParaRPr lang="pt-PT" dirty="0"/>
          </a:p>
          <a:p>
            <a:pPr algn="ctr"/>
            <a:r>
              <a:rPr lang="pt-PT" dirty="0" smtClean="0"/>
              <a:t>José Pedro Silva </a:t>
            </a:r>
          </a:p>
          <a:p>
            <a:pPr algn="ctr"/>
            <a:r>
              <a:rPr lang="pt-PT" dirty="0" smtClean="0"/>
              <a:t>Madalena Oliveira</a:t>
            </a:r>
          </a:p>
          <a:p>
            <a:pPr algn="ctr"/>
            <a:r>
              <a:rPr lang="pt-PT" dirty="0" smtClean="0"/>
              <a:t>Manuel Horta</a:t>
            </a:r>
          </a:p>
          <a:p>
            <a:pPr algn="ctr"/>
            <a:r>
              <a:rPr lang="pt-PT" dirty="0" smtClean="0"/>
              <a:t>Mariana Esteves</a:t>
            </a:r>
          </a:p>
          <a:p>
            <a:pPr algn="ctr"/>
            <a:r>
              <a:rPr lang="pt-PT" dirty="0" smtClean="0"/>
              <a:t>Marta Pires</a:t>
            </a:r>
          </a:p>
          <a:p>
            <a:pPr algn="ctr"/>
            <a:r>
              <a:rPr lang="pt-PT" dirty="0" smtClean="0"/>
              <a:t>Miguel Vaz</a:t>
            </a:r>
            <a:endParaRPr lang="pt-PT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50" y="188640"/>
            <a:ext cx="5104130" cy="135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7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/>
          <a:lstStyle/>
          <a:p>
            <a:r>
              <a:rPr lang="pt-PT" b="1" dirty="0" smtClean="0"/>
              <a:t>Reestruturação Estratégica</a:t>
            </a:r>
            <a:endParaRPr lang="pt-PT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149" l="0" r="100000">
                        <a14:foregroundMark x1="32429" y1="39787" x2="44571" y2="64894"/>
                        <a14:foregroundMark x1="56000" y1="38085" x2="60429" y2="62979"/>
                        <a14:foregroundMark x1="58286" y1="33617" x2="58286" y2="17447"/>
                        <a14:foregroundMark x1="41286" y1="26170" x2="39714" y2="17447"/>
                        <a14:foregroundMark x1="41429" y1="17872" x2="38000" y2="67234"/>
                        <a14:foregroundMark x1="41000" y1="40000" x2="25000" y2="41277"/>
                        <a14:foregroundMark x1="38000" y1="32766" x2="38571" y2="33830"/>
                        <a14:foregroundMark x1="29000" y1="18723" x2="26571" y2="46809"/>
                        <a14:foregroundMark x1="25000" y1="48085" x2="30000" y2="67872"/>
                        <a14:foregroundMark x1="24000" y1="57447" x2="24857" y2="80000"/>
                        <a14:foregroundMark x1="12714" y1="50638" x2="15286" y2="20213"/>
                        <a14:foregroundMark x1="6714" y1="20851" x2="6286" y2="50426"/>
                        <a14:foregroundMark x1="75286" y1="21702" x2="74286" y2="84468"/>
                        <a14:foregroundMark x1="73000" y1="47660" x2="73286" y2="26383"/>
                        <a14:foregroundMark x1="66714" y1="28085" x2="65286" y2="14043"/>
                        <a14:foregroundMark x1="62571" y1="15532" x2="93286" y2="16809"/>
                        <a14:foregroundMark x1="78571" y1="8085" x2="78429" y2="24681"/>
                        <a14:foregroundMark x1="87286" y1="16596" x2="87286" y2="57660"/>
                        <a14:foregroundMark x1="87000" y1="66170" x2="85000" y2="75319"/>
                        <a14:foregroundMark x1="94143" y1="37234" x2="95000" y2="55957"/>
                        <a14:foregroundMark x1="97571" y1="24468" x2="98571" y2="32553"/>
                        <a14:foregroundMark x1="86857" y1="7234" x2="86000" y2="15745"/>
                        <a14:foregroundMark x1="86143" y1="5745" x2="89000" y2="12128"/>
                        <a14:foregroundMark x1="58286" y1="65106" x2="57143" y2="906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223" y="2997981"/>
            <a:ext cx="4824536" cy="323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9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/>
              <a:t>REESTRUTURAÇÃO DE </a:t>
            </a:r>
            <a:r>
              <a:rPr lang="pt-PT" sz="3200" dirty="0" smtClean="0"/>
              <a:t>EMPRESAS</a:t>
            </a:r>
            <a:endParaRPr lang="pt-PT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405108" y="4809346"/>
            <a:ext cx="2508748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err="1" smtClean="0"/>
              <a:t>Leveraged</a:t>
            </a:r>
            <a:r>
              <a:rPr lang="pt-PT" sz="2000" dirty="0" smtClean="0"/>
              <a:t> </a:t>
            </a:r>
            <a:r>
              <a:rPr lang="pt-PT" sz="2000" dirty="0" err="1" smtClean="0"/>
              <a:t>Buyouts</a:t>
            </a:r>
            <a:r>
              <a:rPr lang="pt-PT" sz="2000" dirty="0" smtClean="0"/>
              <a:t> (LBO)</a:t>
            </a:r>
            <a:endParaRPr lang="pt-PT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05108" y="3898476"/>
            <a:ext cx="2508748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Estratégias </a:t>
            </a:r>
            <a:r>
              <a:rPr lang="pt-PT" sz="2000" dirty="0" err="1" smtClean="0"/>
              <a:t>Downscoping</a:t>
            </a:r>
            <a:endParaRPr lang="pt-PT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405108" y="2937138"/>
            <a:ext cx="2508748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Estratégias Downsizing</a:t>
            </a:r>
            <a:endParaRPr lang="pt-PT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763688" y="177281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Existem 3 diferentes tipos de estratégias de Reestruturação de Empresas: </a:t>
            </a:r>
            <a:endParaRPr lang="pt-PT" sz="2400" dirty="0"/>
          </a:p>
        </p:txBody>
      </p:sp>
      <p:sp>
        <p:nvSpPr>
          <p:cNvPr id="3" name="Rectangle 2"/>
          <p:cNvSpPr/>
          <p:nvPr/>
        </p:nvSpPr>
        <p:spPr>
          <a:xfrm>
            <a:off x="6567461" y="6581001"/>
            <a:ext cx="2576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Fonte: Hitt, Ireland e Hoskisson (2009)</a:t>
            </a:r>
          </a:p>
        </p:txBody>
      </p:sp>
    </p:spTree>
    <p:extLst>
      <p:ext uri="{BB962C8B-B14F-4D97-AF65-F5344CB8AC3E}">
        <p14:creationId xmlns:p14="http://schemas.microsoft.com/office/powerpoint/2010/main" val="41179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DOWNSIZING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2400" dirty="0" smtClean="0"/>
              <a:t>Rápida </a:t>
            </a:r>
            <a:r>
              <a:rPr lang="pt-PT" sz="2400" dirty="0"/>
              <a:t>e significativa redução de custos;</a:t>
            </a:r>
          </a:p>
          <a:p>
            <a:pPr lvl="0"/>
            <a:r>
              <a:rPr lang="pt-PT" sz="2400" dirty="0"/>
              <a:t>Maior eficiência operacional;</a:t>
            </a:r>
          </a:p>
          <a:p>
            <a:pPr lvl="0"/>
            <a:r>
              <a:rPr lang="pt-PT" sz="2400" dirty="0"/>
              <a:t>Necessidade de anular duplicação de funções;</a:t>
            </a:r>
          </a:p>
          <a:p>
            <a:endParaRPr lang="pt-PT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74" y="4000820"/>
            <a:ext cx="5976664" cy="2524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67461" y="6581001"/>
            <a:ext cx="2576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Fonte: Hitt, Ireland e Hoskisson (2009)</a:t>
            </a:r>
          </a:p>
        </p:txBody>
      </p:sp>
    </p:spTree>
    <p:extLst>
      <p:ext uri="{BB962C8B-B14F-4D97-AF65-F5344CB8AC3E}">
        <p14:creationId xmlns:p14="http://schemas.microsoft.com/office/powerpoint/2010/main" val="16801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DOWNSCOPING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sz="2400" dirty="0" smtClean="0"/>
              <a:t>Pode </a:t>
            </a:r>
            <a:r>
              <a:rPr lang="pt-PT" sz="2400" dirty="0"/>
              <a:t>levar a um </a:t>
            </a:r>
            <a:r>
              <a:rPr lang="pt-PT" sz="2400" i="1" dirty="0"/>
              <a:t>downsizing</a:t>
            </a:r>
            <a:r>
              <a:rPr lang="pt-PT" sz="2400" dirty="0"/>
              <a:t>;</a:t>
            </a:r>
          </a:p>
          <a:p>
            <a:pPr lvl="0"/>
            <a:r>
              <a:rPr lang="pt-PT" sz="2400" dirty="0"/>
              <a:t>Maior capacidade de gestão;</a:t>
            </a:r>
          </a:p>
          <a:p>
            <a:endParaRPr lang="pt-PT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03742"/>
            <a:ext cx="6161673" cy="33656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76428" y="6581001"/>
            <a:ext cx="2576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Fonte: Hitt, Ireland e Hoskisson (2009)</a:t>
            </a:r>
          </a:p>
        </p:txBody>
      </p:sp>
    </p:spTree>
    <p:extLst>
      <p:ext uri="{BB962C8B-B14F-4D97-AF65-F5344CB8AC3E}">
        <p14:creationId xmlns:p14="http://schemas.microsoft.com/office/powerpoint/2010/main" val="8585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/>
              <a:t>LEVERAGED BUYOUTS (LBO</a:t>
            </a:r>
            <a:r>
              <a:rPr lang="pt-PT" sz="3200" dirty="0" smtClean="0"/>
              <a:t>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z="2400" dirty="0" smtClean="0"/>
              <a:t>Existem </a:t>
            </a:r>
            <a:r>
              <a:rPr lang="pt-PT" sz="2400" dirty="0"/>
              <a:t>3 tipos de </a:t>
            </a:r>
            <a:r>
              <a:rPr lang="pt-PT" sz="2400" i="1" dirty="0" err="1"/>
              <a:t>LBO´s</a:t>
            </a:r>
            <a:r>
              <a:rPr lang="pt-PT" sz="2400" dirty="0"/>
              <a:t>:</a:t>
            </a:r>
          </a:p>
          <a:p>
            <a:r>
              <a:rPr lang="en-US" sz="2400" b="1" dirty="0"/>
              <a:t>Management Buyouts (MBO)</a:t>
            </a:r>
            <a:endParaRPr lang="pt-PT" sz="2400" dirty="0"/>
          </a:p>
          <a:p>
            <a:r>
              <a:rPr lang="en-US" sz="2400" b="1" dirty="0"/>
              <a:t>Employee Buyouts (EBO)</a:t>
            </a:r>
            <a:endParaRPr lang="pt-PT" sz="2400" dirty="0"/>
          </a:p>
          <a:p>
            <a:r>
              <a:rPr lang="en-US" sz="2400" b="1" dirty="0" smtClean="0"/>
              <a:t>Whole-firm Buyouts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PT" sz="2400" dirty="0" smtClean="0"/>
              <a:t>Objectivo final:</a:t>
            </a:r>
          </a:p>
          <a:p>
            <a:pPr>
              <a:lnSpc>
                <a:spcPct val="150000"/>
              </a:lnSpc>
            </a:pPr>
            <a:r>
              <a:rPr lang="pt-PT" sz="2400" dirty="0" smtClean="0"/>
              <a:t>Melhorar </a:t>
            </a:r>
            <a:r>
              <a:rPr lang="pt-PT" sz="2400" dirty="0"/>
              <a:t>a eficiência e desempenho da empresa;</a:t>
            </a:r>
          </a:p>
          <a:p>
            <a:pPr lvl="0"/>
            <a:r>
              <a:rPr lang="pt-PT" sz="2400" dirty="0"/>
              <a:t>Representam uma forma de renascimento da empresa;</a:t>
            </a:r>
          </a:p>
          <a:p>
            <a:pPr lvl="0"/>
            <a:r>
              <a:rPr lang="pt-PT" sz="2400" dirty="0"/>
              <a:t>Procuram estimular o crescimento estratégico;</a:t>
            </a:r>
          </a:p>
          <a:p>
            <a:endParaRPr lang="pt-PT" sz="2800" dirty="0"/>
          </a:p>
        </p:txBody>
      </p:sp>
      <p:sp>
        <p:nvSpPr>
          <p:cNvPr id="4" name="Rectangle 3"/>
          <p:cNvSpPr/>
          <p:nvPr/>
        </p:nvSpPr>
        <p:spPr>
          <a:xfrm>
            <a:off x="6596186" y="6586753"/>
            <a:ext cx="2576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Fonte: Hitt, Ireland e Hoskisson (2009)</a:t>
            </a:r>
          </a:p>
        </p:txBody>
      </p:sp>
    </p:spTree>
    <p:extLst>
      <p:ext uri="{BB962C8B-B14F-4D97-AF65-F5344CB8AC3E}">
        <p14:creationId xmlns:p14="http://schemas.microsoft.com/office/powerpoint/2010/main" val="18267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b="1" dirty="0"/>
              <a:t/>
            </a:r>
            <a:br>
              <a:rPr lang="pt-PT" sz="3200" b="1" dirty="0"/>
            </a:br>
            <a:endParaRPr lang="pt-PT" sz="32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207004"/>
              </p:ext>
            </p:extLst>
          </p:nvPr>
        </p:nvGraphicFramePr>
        <p:xfrm>
          <a:off x="1547664" y="1628800"/>
          <a:ext cx="6120680" cy="4790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r:id="rId3" imgW="5830993" imgH="4553240" progId="">
                  <p:embed/>
                </p:oleObj>
              </mc:Choice>
              <mc:Fallback>
                <p:oleObj r:id="rId3" imgW="5830993" imgH="455324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628800"/>
                        <a:ext cx="6120680" cy="4790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67544" y="269776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3200" dirty="0" smtClean="0"/>
              <a:t>REESTRUTURAÇÃO E OUTCOMES</a:t>
            </a:r>
            <a:endParaRPr lang="pt-PT" sz="3200" i="1" dirty="0"/>
          </a:p>
        </p:txBody>
      </p:sp>
      <p:sp>
        <p:nvSpPr>
          <p:cNvPr id="3" name="Rectangle 2"/>
          <p:cNvSpPr/>
          <p:nvPr/>
        </p:nvSpPr>
        <p:spPr>
          <a:xfrm>
            <a:off x="6567461" y="6581001"/>
            <a:ext cx="25765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Fonte: Hitt, Ireland e Hoskisson (2009)</a:t>
            </a:r>
          </a:p>
        </p:txBody>
      </p:sp>
    </p:spTree>
    <p:extLst>
      <p:ext uri="{BB962C8B-B14F-4D97-AF65-F5344CB8AC3E}">
        <p14:creationId xmlns:p14="http://schemas.microsoft.com/office/powerpoint/2010/main" val="29857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pt-PT" b="1" dirty="0"/>
              <a:t>Fusões e Aquisições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7"/>
          <a:stretch/>
        </p:blipFill>
        <p:spPr>
          <a:xfrm>
            <a:off x="1907704" y="2877634"/>
            <a:ext cx="5266134" cy="36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04664"/>
            <a:ext cx="3600400" cy="8206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pt-PT" dirty="0" smtClean="0"/>
              <a:t>	Fusões</a:t>
            </a:r>
            <a:r>
              <a:rPr lang="pt-PT" dirty="0"/>
              <a:t>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1410449"/>
            <a:ext cx="35283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PT" sz="2400" dirty="0"/>
              <a:t>Estratégia em que duas empresas se unem;​</a:t>
            </a:r>
          </a:p>
          <a:p>
            <a:pPr fontAlgn="base"/>
            <a:r>
              <a:rPr lang="pt-PT" sz="2400" dirty="0"/>
              <a:t>​</a:t>
            </a:r>
          </a:p>
          <a:p>
            <a:pPr fontAlgn="base"/>
            <a:r>
              <a:rPr lang="pt-PT" sz="2400" dirty="0"/>
              <a:t>Pressupõe equidade;​</a:t>
            </a:r>
          </a:p>
          <a:p>
            <a:pPr fontAlgn="base"/>
            <a:r>
              <a:rPr lang="pt-PT" sz="2400" dirty="0"/>
              <a:t>​</a:t>
            </a:r>
          </a:p>
          <a:p>
            <a:pPr fontAlgn="base"/>
            <a:r>
              <a:rPr lang="pt-PT" sz="2400" dirty="0"/>
              <a:t>Regra geral há uma empresa mais dominante;</a:t>
            </a:r>
          </a:p>
          <a:p>
            <a:endParaRPr lang="pt-PT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4008" y="404664"/>
            <a:ext cx="3600400" cy="8206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dirty="0" smtClean="0">
                <a:solidFill>
                  <a:schemeClr val="bg1"/>
                </a:solidFill>
              </a:rPr>
              <a:t>	Aquisições​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1401157"/>
            <a:ext cx="41044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PT" sz="2400" dirty="0"/>
              <a:t>Estratégia em que uma empresa compra parte ou a totalidade de outra;​</a:t>
            </a:r>
          </a:p>
          <a:p>
            <a:pPr fontAlgn="base"/>
            <a:r>
              <a:rPr lang="pt-PT" sz="2400" dirty="0"/>
              <a:t>​</a:t>
            </a:r>
          </a:p>
          <a:p>
            <a:pPr fontAlgn="base"/>
            <a:r>
              <a:rPr lang="pt-PT" sz="2400" dirty="0" smtClean="0"/>
              <a:t>Criação</a:t>
            </a:r>
            <a:r>
              <a:rPr lang="pt-PT" sz="2400" dirty="0"/>
              <a:t> de Subsidiárias;​</a:t>
            </a:r>
          </a:p>
          <a:p>
            <a:pPr fontAlgn="base"/>
            <a:r>
              <a:rPr lang="pt-PT" sz="2400" dirty="0"/>
              <a:t>​</a:t>
            </a:r>
          </a:p>
          <a:p>
            <a:pPr fontAlgn="base"/>
            <a:r>
              <a:rPr lang="pt-PT" sz="2400" dirty="0"/>
              <a:t>Poderá ocorrer sob a forma de tomada de controlo;​</a:t>
            </a:r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47988" y="4529277"/>
            <a:ext cx="2665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Fonte: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Hitt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Ireland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Hoskisson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(2009)</a:t>
            </a:r>
            <a:endParaRPr lang="pt-P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agem 6" descr="http://thumbs.dreamstime.com/z/merger-acquisition-233533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68" r="-2" b="23286"/>
          <a:stretch/>
        </p:blipFill>
        <p:spPr bwMode="auto">
          <a:xfrm>
            <a:off x="843186" y="4725144"/>
            <a:ext cx="3549963" cy="10081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6840252" y="6600800"/>
            <a:ext cx="2373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Fonte: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fiercecontentmanager.com</a:t>
            </a:r>
            <a:endParaRPr lang="pt-PT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 descr="http://thumbs.dreamstime.com/z/merger-acquisition-2335336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0" r="3730" b="73268"/>
          <a:stretch/>
        </p:blipFill>
        <p:spPr bwMode="auto">
          <a:xfrm>
            <a:off x="4557959" y="4918133"/>
            <a:ext cx="4167620" cy="7769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57332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Fusão</a:t>
            </a: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5695064"/>
            <a:ext cx="39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Aquisição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861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VANTAGENS DAS FUSÕES E AQUISIÇÕES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pt-PT" sz="2400" dirty="0"/>
              <a:t>Aumento da quota/poder de mercado;​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Barreiras à entrada;​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Custo e Risco do desenvolvimento de novos produtos;​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Maior Diversificação;​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Reformulação da Abordagem Competitiva;​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Aprendizagem e desenvolvimento e novas capacidades;​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34572" y="6581001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Fonte: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Hitt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Ireland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Hoskisson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(2009)</a:t>
            </a:r>
            <a:endParaRPr lang="pt-P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3200" dirty="0" smtClean="0"/>
              <a:t>POSSÍVEIS PROBLEMAS DAS FUSÕES E AQUISIÇÕES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pt-PT" sz="2400" dirty="0"/>
              <a:t>Dificuldades de integração;​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Avaliação inadequada do Target;​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Grande Dívida;​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Impossibilidade de obtenção sinérgica;​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Demasiada diversificação;​</a:t>
            </a:r>
          </a:p>
          <a:p>
            <a:pPr fontAlgn="base">
              <a:lnSpc>
                <a:spcPct val="150000"/>
              </a:lnSpc>
            </a:pPr>
            <a:r>
              <a:rPr lang="pt-PT" sz="2400" dirty="0"/>
              <a:t>Excessiva dimensão;</a:t>
            </a:r>
          </a:p>
          <a:p>
            <a:endParaRPr lang="pt-PT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34572" y="6581001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Fonte: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Hitt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Ireland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Hoskisson</a:t>
            </a:r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 (2009)</a:t>
            </a:r>
            <a:endParaRPr lang="pt-P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PROCESSO DE AQUISIÇÃO</a:t>
            </a:r>
            <a:endParaRPr lang="pt-PT" sz="3200" dirty="0"/>
          </a:p>
        </p:txBody>
      </p:sp>
      <p:pic>
        <p:nvPicPr>
          <p:cNvPr id="4" name="Imagem 3" descr="http://abcconsultancy.com/wp-content/uploads/2014/10/merger-acquisition-mode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94157"/>
            <a:ext cx="6336144" cy="45991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7308304" y="6551650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>
                    <a:lumMod val="50000"/>
                  </a:schemeClr>
                </a:solidFill>
              </a:rPr>
              <a:t>Fonte: </a:t>
            </a:r>
            <a:r>
              <a:rPr lang="pt-PT" sz="1200" dirty="0" err="1" smtClean="0">
                <a:solidFill>
                  <a:schemeClr val="bg1">
                    <a:lumMod val="50000"/>
                  </a:schemeClr>
                </a:solidFill>
              </a:rPr>
              <a:t>abcconsultancy.com</a:t>
            </a:r>
            <a:endParaRPr lang="pt-PT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FUSÕES E AQUISIÇÕES EFICAZES</a:t>
            </a:r>
            <a:r>
              <a:rPr lang="pt-PT" sz="3200" dirty="0"/>
              <a:t> 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466728" cy="1036712"/>
          </a:xfrm>
        </p:spPr>
        <p:txBody>
          <a:bodyPr/>
          <a:lstStyle/>
          <a:p>
            <a:pPr marL="0" indent="0" algn="ctr">
              <a:buNone/>
            </a:pPr>
            <a:r>
              <a:rPr lang="pt-PT" dirty="0"/>
              <a:t>Atributos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6016" y="1484784"/>
            <a:ext cx="3466728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dirty="0" smtClean="0"/>
              <a:t>Resultados</a:t>
            </a:r>
            <a:endParaRPr lang="pt-PT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37444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Aquisições amigáveis;​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Recursos complementares;​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Pesquisa empresa-alvo bem realizada;​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Poder financeiro;​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Aposta na formação e desenvolvimento;​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Flexibilidade face à mudança;</a:t>
            </a:r>
          </a:p>
          <a:p>
            <a:endParaRPr lang="pt-PT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7172" y="2348880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Baixo custo de financiamento;​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Eficácia e rapidez de integração;​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Grande sinergia e poder de mercado;​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t-PT" sz="2400" dirty="0"/>
              <a:t>Manutenção da vantagem competitiva a longo prazo;</a:t>
            </a:r>
          </a:p>
          <a:p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682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EXEMPLO DE SUCESSO</a:t>
            </a:r>
            <a:endParaRPr lang="pt-PT" sz="3200" dirty="0"/>
          </a:p>
        </p:txBody>
      </p:sp>
      <p:sp>
        <p:nvSpPr>
          <p:cNvPr id="5" name="AutoShape 2" descr="data:image/png;base64,%20iVBORw0KGgoAAAANSUhEUgAAAtsAAACMCAMAAAHtvaVqAAAAAXNSR0IArs4c6QAAAARnQU1BAACxjwv8YQUAAAMAUExUR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LMw9IgAAAEAdFJOUwDWQYLDLm+wG/FcnQjeSYrLNne4I/lkpRDmUZLTPn/AK2ytGO5ZmgXbRofIM3S1IPZhog3jTo/QO3y9KP5pqhXrVpcC2EOExTBxsh3zXp8K4EuMzTh5uiX7ZqcS6FOU1UCBwi1urxrwW5wH3UiJyjV2tyL4Y6QP5VCR0j1+vyprrBftWJkE2kWGxzJztB/1YKEM4k2Ozzp7vCf9aKkU6lWWAddCg8QvcLEc8l2eCd9Ki8w3eLkk+mWmEedSk9Q/gMEsba4Z71qbBtxHiMk0dbYh92KjDuRPkNE8fb4p/2qrFuxXmAPZRIXGMXKzHvRfoAvhTI3OOXq7JvxnqBPpVJW69sd2AAAACXBIWXMAAA7DAAAOwwHHb6hkAAA4tklEQVR4Xu2dCYBN1f/AbyVRtGkmJMnSoERNu1dkWvzKEipjSaFSU7QQqb+1RlEIrSPLoyJCKSOklSIlQtYjMi22QsiI/L/buffc++57c2fMYHifMvecc8+7775zzz3ne77ne77HKmAUs1ei+UpI0WE6XJ8C1mwItedgPsKX/+gsVc+S78kvzsY/eHWlbrcuS6G0fIPvla+e031/r6y/1POcW/5QulKT+XgBp9pIxJ34nhw9LIJMmJEzw1/7wxxQL8A/CjEN4IQKQ0BthnSK4Xn4A7TloE0xjH4F/zhNDtblVrIk/Gh1trMvwCv0xT+WlQHXe3kmJevrW1bLn55Uz2BSffoMXFxdCEe56rt8ju4jVQcoRUMx+HMZXnEunN1OF3+EMsJ/8ya1wBz446wt8lG5hNotR52iBlvqMkoCMuCf5Kcr4lePxI8oNYVzU6pNcwnLpSSg5uEfrGdqHKUKqbcMkUgICh4uVAYu1w4vjtflP2dyBuQiyczXrIh/suVynPQN/sEoo1Sz9JRb4RpJlLxfJVjWL3wCovQnJj7nXVdHRkjMTaWcLn0w5HjfB0PBXvwNCRQEFeR4ZMG1pGBKVS4KV5ffXhBfBG0IHlRFOKRRSn5SVTWwrNZw6fy978oP0QFuPUCRUC7LKk35MKQydToCDfZ+8xo6rJqbHaeRwQQyl4BT6XQ6Sb3OAStkqSw8pkLUuPZFeLf/QGC/wpYXY8oaYqnwfRRK/831NZBSBeOcdpm+Dv8ay8qEv5Ikl0L6QHgaZKGuADLWU1aHlhjELJSGfyDyoxGTK1opeAUMZMKxDiVxFkq9Dv6os1WrTZRLpcG/VzFU9g2MYtZd+EdfTH+TxPGPOhX+wH3rHJa1SrLvg38qrHoeF8Jrwf9F1e2YngGd7Bt2bslsWfPo8ALULTUDAhijM+7ydr4Ir/h9p5EZSlWnHPQL7qK/DhKZgQf4cQD8uQEDPfAP1BNIOQnTEbjWIynpr9AlVE/8dDrdh7UR+6OS7kv74ZynqgKobRKQO4xyhRyvfBCo+hLIf7hIC4arC/DaxoPKA2mnyLPsJQmFge5qIbUf4eab5e6dqqlJgMTVEj5ieYnuvYTELGuQ6vY2JIzBduJI5yq89VkUVJOfV2ogBKg1OkJpqEpLiNsvOAyCw6692T61Jzg42hG6QvRlCU/iLwFelhAI/0gSRew2UmLIa5LkIVttlRAC+crB36s+HvkdvQIubpVjMGrDteDQmw/WJDkiEMTw7zi+0QxRc4wceF8wKIWhoyvRwJOexfEsvusZqzur7OIrKQwoHpBaj5e/re5zGHi6O8V92cJXSpMvQKEAj8QZGDHiAIxkO8OgUWIkO1yLR/Njws2QZsICFgTwDwWQvjtvt6zB9GmllllWcUmvxblA2oi8MlKM05UKcdydDWLmc6ZLYaJdaeG+T0YJwnvtkapuJTzqy82Bnp9Cy5Q6B1KTsJHJvuzir+lKEFZ/4wGeg93yQP6B9CH1P06wPjS+Bu/7bHW1xOgSEkLUYlf8NtWv6dR35RERcN/D07A1lrjmpep8tM+MZu0HVqyrIHWLZXUtN2ZTV6u9Utf1gUyYUalReAROs6wVlLYc9V90AQ/mTQCuetIZ5bIJSs2X+Ba1nY6rnUxw36i0gIRWnGATIvncfXXucDB1AHXIPedOT4cEEJylggyh0+HSjS2LNDEVrI/k93pZQzltGjvRSjqkk8L2KUgZxCF5LyNvEFgONcGVfA3EsKTpvkkqRELQw1Impe7HyyA9LGupBC/HU16gthE88rG+kegk3eBxMlztMbniToh9wUEUTQXJNI2OLiSDBipxDmy74kkOQO6DaOAPFhwx5Ik7lfpVgoUKKG4JFSqGKfWsBAsXhbO4DxNNQBZAbl4jCYWBCnzPmkw9ID/SUdv30DH8ZWW59a8obtAFU327wcPHPKX+lCCyne58scQYSgIkeqQCfY9SKyRCIlAdTPnuyG8ySGbS4wO4XYhBoDCMi1E3ybfZVN+2pT6lhCOSV+RIIzSFKvbHFMssaVqkzFfy62WXQkawsqA6GA5lb3+FRmJ5BguBecqMog5dh3rKkaCwPdG/X6JAdpQfaty3tQHyLbWs9fyJspKaR+AKl+OIQL4Ajp9TgAZwxTHwuKKZUGaWnZOhGIy1aLrSB1czPZxy91OV5s+8R5IMasoxGHApGHvg4UGJ/oxH4F4IvwtHGD1xAoKVU90lEQBicuhMcQ/Q4KVLEMEBjwQjUT9KIBBwpcf5QC0sHMmuAeEheEh9K3EgrKa87/puiTTwdi1CQ1MvCMAlX4CDNIkPdwiphM8ncQQuxcdt55aqu4xC0X8jfTE+IDgkStQxYIDI4qkwRHO4WVGdkhggERhHuu6PmXQxnCYG9ZQkCONfKCoyByBusRqiEqQimhNIEuXCOSOrijoP/kYCWe7ng45uoABC1b6vRAiamlfqd4nan1MKp5tczMAPG4ynVBjQ7rbOVydZzTg186G/k/Hjp5MOj+ZRGAty1eBnfhZ90gOkw323UaqYjjr3TdoiCRJJqPApaiZSeArqcjzACaav1kDRh0gv9o/KhPOGTRAkfo9/sZ2yL44BOCGDfYSLmIEz96fDY3aixn1j1P4UgFFC4k6KRG2Uuhr1ahN0O/Mi5NGqKesh+Icfmju/Y21MI3UqnoKn+Zi+1kuqD2Z6EdpNTsAM/ychus46NVe/Gxg17hstPLS2EVGhF/88qxKk9ZcEzN8VdRbXS1wYJm0DvK+6faS2mz6ALbiVVBV1K0ga9APV8Wv6y88BqO5Y5SBEASFrqgQAOIXtiQaiznu5UpXHhOYStdbylDtO2FIcoCAq5SWukXgt+76VOg4P2J9hKgSvfujiE1Gdhjd7F0i/Nc+G4K9wnsrdUqOv5cv6t1RwznPfjSQI3wGvuWh+CR2CJD2Zz2fhG+1MjExVJ9h9VhoPe0AcT8VU+GQqfEiplG9UK5QVIdYSkpWaQPng/BVwdhR+A85NRAAnL5IgAlG7/eZ7WWSraumFR/D7OIRBPNzgfi2AN0ih5m0fS0D+ISgcWnvxHfyuZFe4u2R6pHhRBV+xy7Iao66R4vYXRADptuIcgOhmO/gBHVsoVYQCCVqCQ7Ffum99WaiyVH0dSmNRQ+9qKsuqQPb1VHvwk/M7QBQvoNQ+yzoJQiejCEPQlRn5rAc4AQ/DBqJ8k1QoTEWpFkq9Q3HKVcYOcQBaOw44wDnA+TlQhwEIYHuiTytVCULY9nSD1HclzTgNwUjknD4pMYjqIwGNmBYQMcohCMM7RTTG1Lp2dpv/8GSH7mkpVkra1diDiOXhMM76KjyN0PkQ+NL5JGX6yA7lTmaJ4F6FJnY5cEHkjZO628Q0RvGnyyo22fgbclPgsPA63y5zQBIDAfmLSvBwEE0uzxG4bwkVKqYV0vuGPojGMYUNKO78t687BBTSalJo77uBsjVGhYsQDNIOJ/OSu44YMSLZ0cDEyX+SGk6GF8uHhHJT89h/xolGmCVWIJSZSXpvL3Vn5SwXAmn7Xu21t2f8+cQmpCZX8NG5NX7kdZnUZJbFVL9Ot5+ZUhccYRNvRxgVvn30t+jV96qRUopAXX/Lu6ytct7h4EZrxzrfOhX9ZUlygOG1+s/6gU+jJX9XOKLhfpyD4A27Dlc1JRe0Fq1m/UUnZHJzi1JjOBTnoHiNShW4WBJIa7GATCUUW1Tgmg9nrUec4KRk0zJNN7iUGskW1efXEpfZI1r+dDhMCPWcs83WFfUWyTlAEm1oDUdpiQiVMY2rDuFW92mTTkFPvDJo2etibrn7yuZSZBgDHztZwib9+Ypi3vyLxDTtDptgUun40XwL37zvWIM/KidTajfBKQWgQfnn7C6/Es6OEB+2F8us8Bu4JF9lnKAnQW3qVKOcwE0RNq4zvvipOp/748OfHXE6057KyhnsH+mJR/A/vtggmgwnC2RhyeEVu8UEmGc0pB6E7F+MVtOA0xASaOWP8EQtPBcsrGzPbAYDQgHKBYAkuOEZu6YcaUoRpRpyNACYO5o13vN0LTUdgitVP04LxuYAxs15pTnflSzYJXMPw0KM502ceTDNTk6fSxGaOdlIQS+/K9VBWqVukuSCJ+x2S4ymzOFpBzVnvJ2yR62uM+l0KNCA0+RH+JTuVaNS+mEJ5A5cgwDI/ChZWCn1Nsd4SQIQ6T+iD5/A+UkUsZZLsocZ1JpLH2GYmthwG/KlxCyW5NZKLEe4qftqyZIn/t70n8+Y8i06L6sjxqib6Qi0+plP2BR/QM4wD0EST64PHPeVXjZA9KZUMor4UIIWrp8NDFo6AWLDwLEMp0JQ3Ke4aYYLuQ3+2b4nPODDw4U2/0c5/WxWubjJ0wVwPcV+klgM3rmYzDT9eNPUyI/lNJxEexyOXTCtKqe5GJQMJyqDrMB2T09iGtqzTqWzJjy7Xcq2nLqSUk/jSADcxU0zgqbFIJ30zo4zuKgF4ZXufsDVuBniIR/5HXHDxT2YI/Tyo8+SWCQ9RR+JieNQYxwnQHvzMRyOs39uQu/Enp6n/zmdYDHhBgxKv/8RpY+87IPV3cfNov4JrXPIFs8xhjKtrZia15TSq9tNzOJegqFU0+4iVnFbVi8+20OiXkDoyejSpMmUAQPe4YyRl+HivvaRLvyj1O2SHg18l5Di17z8y0XpbKLEI8iNV7+uLWWU6kRJyASKV7HY4EpW413q0zLXxxMAmXmWxVAzSr8cg652Glcs4iJg7jlwuhdqEy0wNCCZy6fSS3FXWkWH7V7fIZQapbjR2IPwqbaAx54fiVAgcXE7+Et1GugEykuQ4LJ0d5XVyKUQG6EBrCe/jqwhaHRTixIMqp5IGS+E4FPtMOELiLXGwD6QzK7GAJMtHRQEsXHlZ00LweAr7ZZcQJGugYRNpLgHnuxX9WO13dZnUHlb0XJkpU6RNAM05tIWMtqaP8JcgYsbJb910hrHGu+lhNyaDlxI7C1unL9WH0tEi9yfSenQik2h0qcLvxIL4ExoslFG+pKHnOejLAhM0T9fQ+/RS2Qr8h6nfI8pDSFAZnMBcEsmXqJKJqRUo7rIZpERFmFhGDWaY0yW8VhydDC7yhoUFh9TUZjg8k/AXYJZ3H3woTm2nlYi5cBiprw41Eo3JoZWgPx7P95ZErUZIDs1wuNTFnlDAOGE3h/3OAB61BPkxeVV0eif418KBWARfzKKkyCR4SLkbtTy6CqNGjfAI76hPTMv92TQ3RSgR0YCy91aEMSLgngQS1BuHlJF7D6OPx3DOGAHZSAhg/JCu5GmOsD10z6Wl2m0lYzahHVUvjh2OIAB5iJrPB6cBcaEM01xOkZXYsh5m3IC17YDZ0jUgzTPbm2HDCvZRwxyLmVyrSVAazhjSTxA/TCrmx24wJyGj4Vc09gwgougoO4kgS2Jf3nUQf88UciSLRK9R/DuQ6Nq2+FXWM7fD+IdLmcmC3o0KGMmy7thrbscBD+E7rMIh/GVr4kWuUAuRjwn8if8xiBAMp8lmzUbGtm7lVHLKZvTDtA74+mYRXBAC0sb1yCeoDZ2UOxx5WWYZ8WiVlxDUWaOZMh8OgmgbwexHqamVhpskxEWGb9Lv8GtDci30Du5YFnbaz7n6r1jMq/9qDf5M+ftvWeLdxgSrjQW7euA9VW+IKtDoPQsqhEZTTx2sHdiKgsWyVfxcG5ic+OKpc8oT4kwAq0mPda+qdJc/1r2DaN8yQvG1xKJQrIxG2Z7NdBkTedGndAyOEmALIRYLZwGAaCWEmVpR61zYecr6Mh2y4IYnIouRijj/7D9QNnBhVugkxfNBk01pelhPItj6mHac/boh9CrVmxXNgI8K68C1qj1qFdV6yQSlabS/MaAPbgwj//TwzXOz0pPSjd7iRS/PkDryr+yp4e0fA58ELPRK3i+GLT666DqpdikB7oMy93+ZGrnGvkM6zfbSeyYguc1hoTn/fRmufVc1ztv719jX/48cl9eoG85LLNBhx/sMA6tBQP3GbjyLU7B8yiVtu86yjj5D7fc5qKYOAXH91TavvNScfKfL6m4q0gsTgFDy/kL54qCQgmqAutJOM6hoJJWZ8SJk780Th4xYsTSeP0qaHreiw7JHfY/+3AujNviBGfLLYa21WT/+3GT+PzmOClbfy7GafM4+cWlUqxKZWZm+um3Q68HquHhpSc+U2OU17dvHDchlXH2jiRnTig879QrVnhKPWOHnIzKwD8kK3n6ihOFFkr18rN33FLDPd24IJZ+O52mhoRi3vnBODZk85nqX0D7epvTjS9HLe9PJYemUQHOPBRyRtw+8Q5j7YqHfacYc6mn+Zum2K6GbBYXSo8VRwTfs7k84efQvTueWHg/nQep8QM0lzDniuPkjtJsdYU0mCNpNmshtVuJfWzI0h+HRK/7rXCNkwv+pcJE+psOQEGEgab9basxmU6lknEUmlIWpv2PjkTCD1JZIy5xsL9SE1LmkXHPU9Ksf8CWxHEOhjAZbyEPGeuyB6EBMBmhaIvn28l/X5yDpZK90ZMjxMA4qATZw78uCTUhJbqMEycaWSF7WYJmuh5k0o65CDTbZGevqzMa//huRXME4u6BDjMX+5gvZWnP5QslQXs3YUvNlahNLCD7tdjwNLJD6LJrDLt8Wdhjw+sMnpWYgFbgsrKVKEWZNEMlVXAN4JxFWkL29rcX5FJ/WkupOyVoIIsntS8C2TbuwD27xh5oQDUfTUkPPU3oNjykasPeVpKg4fV2P0mMoQUhYcM3zgmUSeOyzvXOV0uih7oRbUN00rHsfFYIV5Dh/GiOGmMfIso6gYJnXvtf2O6577X/knE5Ig5vYVB8e6KUV8sHTtSen1Ku0j7WGxyvlxEls3n/zine2ZTwF2Lkr9S5hg99Im3R03tlbfz0NiCTadwPLBZkUcOW8W6046PPKKa9azC/HtYxO63OVCUxOE1s8LW7aIA2yvfWSu0xlhbcEmTbbzu5NiA39ISvabY8C3yS6Rfo/i2whQx5cPB3NMUr7nixMW7NoMk+bBWbYS8fvFYuSXxHO74c2NrQ4384RV4D29CeluE46/cMtHLCxzc+wpuryprTNL28wBCWY0IL8KLsNiytGy5NrQ13Oq9Kp277H6rn63/Cy+0FKAnQZn64PSgiC8Fk11GAVwB7F6Tqlar0RsgiM9wBPJLZSv3AGwR6nhgjC7p08Yo2L+iG+7RCaqxEvEhjgq9NSdsxeBDSnF3C8x92NHalxGQhvr3A5hKKRixvx4X7yESKYaNrN/Yu0NlA6V2U1Xfh3Wl8Svd0/ORxnWggaDeu/yTiZRt3lbg9Y+726kmB2lZg0w1f0U3xOm97Nbu9eJX9xkQ6E2CjOJWNQh36QXB2gXUBUk8t7ZxD+6AwkVVQurTFEUPQlbbUOGuvEBGcStdS1SQanG64jUpOcD3LNbipr1PauOoRkJgW+HysxGXhYDd2QhXNjBzK4zTcOwjxa0p20xm7tGVxaVCpgYaIHSUSCa2ItMc/FzneHqCy73mr2yDUCqYO2n+Ha4EhUBHSzUWe4T4VJj7YaX3dvr2dDuVm105DwUH3EnrrBpoEBPZLLEZph6XXbxOG9znbK90JS2HEBEKheEzy2VZV/ELpO+dVaNrhVY6QEjVhyZIl9W4a/qqP3E0uB2RfzbOM/UtO9q6fvMa1Jg+XVsvK8h1X9HetstM9Cu64IKRH+e3+sM9C7XaCy/4+iVnWcxT3q7q48B0IYdMbrRNazs49RAy0PeI44M4+gC5tXi4WqNa8W3Smd7VhRt8f3TIHuXoRByHwIHl4lkarqz3gRkW36cdMq8/RT9U2OueCn+kJtliRhj5inDXSOeIqbfYqYLzzXNq+u8o4iwijLStNAQmadvKWDZoiJw3dpd2RIgH8Ce32WdzLLHY10+Q4Q12KQez+sYWS1twNrl46E47iqgbXFFMZnE5nTcZhMi4gpd+Fuz4BIZ/3Kgqu0ubCNXxHxSht7dXId1RDDNQPriZnjNw/VXwucGk/TGFvKxrBFG4gopFtvGj3cBK+6+hLAyq5+FTQNCgzZvPwYlQLSJx8BENsLnQjhlrqEZeGpnyg7WS5gVuCIJ2qxixt3ELKrei5kVL8S1uLi1H3E7lZqdsoIE3JbIqYGKXdmCpSdk6mTA29vz8SUY8grO7GwSm28dBxyFtW7rRqnoGODMPIepZqrOjX+PF0LjP7g3/b/sjrgHGFP1Xt8+gcEtkl7d7pOxdnlDZuVu9xChiztGWQkx3FwBcXeXd8pkmTMwYM6MQ5I8RYKe3aU97nJvsPfwsFm6XSN5u0rutd9O94fmIdQ2u4VXxI7VmMqe53v+LvhZxisJMMCrEXFdf6ftzziYZ1rPPIGAIj6wjBCEcOL0rYxC7t+8mcKIPeIJvf6GyU0tY1xevzRRCZ3CDCrIBFIAc9yIrCc7pi//rxuN9uZS0i66qTRz2o3VABtk5GHOwmsZ89GHbiYdklPv2wOD5kf3XkDII1KqiWczuK6w0p6NhEvIbOwM5H+kwbWvfv5xJKSptdvISel1RNrHZb93GmDGMQjlyQ7vZfAthX0PjuYqjBdy/79He0uMa3LLufItuupxkxoyfhdXdQImvw8IB2/qPUoP0lz2v06Ng5tgRtu4BAsZycXNCFyVXRKgxpcHjxEhxljr8nuT7yOpWiAd1WiZhIaUOTnfpKhIPWmKWNXbPU7qclyQTlp27l/ipa7aya79ZBt1mAd9wipT0nOUlPmMcS/7aruqZgvI8+YJQ2gkMTe6ym3Wit46a4hviccHEafSOVKqlm0SncXgygGu0MdM8ozOfSQYkXngjuxgrgctXhPnvsop8TZxNGBy7tZvu8btcYLm3foSJ6iOkUZq2hn5/ANvCqSNAWXb2KQEMClK3YfByE2aS6ZUhW1njXu2PtbSNh7UC1jkU+gNEBycb7WnsdqaFHG7TwUcm4Yx5qacjJHjSuUpcEvnkof+jZRJCk9vplz9amxLphvv29e+TuJXppp4AcBI9UPJNsl1QHfJnqShhgS6UMTz9plLYIx9H8iyE7lcsOiqfyPKV9N6bZIrtMJCSztGp6g5pXv0r3nTLH86dMAGaRfxho5ckjdmXLOofiGipadE00TM9r8XbJUBD+ClAfYpd21JE7mZ7iUEKUtN4Gn/aWZW82BL2ctlNJjehJuPngOhdrqJDtaoq4F3a1JEOor3Ac+8o0k5gCsvemlOMfq9rvjw1PFoNvXbqK2uuB3OVJYwwPBQ8QJc9qmso0JkUhbYbWntNUFaYE3pYpSGk7+m4bvBFWroi1rlcnjDdkpIkiUDTiGldpZ3EX9gNFfHnS5ReaPYS7Shtf/b6GJM3+AceLWTL9SFMMeg2+GNVrieQ+F2SILKrtr+rSprmUbnx3AtYa8UCqzqQUnOoOPHvNGtdoolc0jSsOBvQzYGfmnj3kcSLeJYKIB2DXrevhqFRnUUnHUDu0VJmOsMzf67FWWGr+cHGFC5If9U7Y3GFLbihYhlEb19TC7ge31IbOBto7knZArqXZUrffBpQpxfMWt55Yfr4ymS88m+AVGDV/0tmI0qbWmnQGCHcmtLevze+Q4pphEA/rhqtEQNxj6cZjDcvTMeazQBK2x/+4c6/h09sHmW2H5ofe4A6Q1IyUqTu00UkfcrxYj7oVqvrUv9BtXCjbc7vrh7yNCAli5IC3D50KAg+37paYF25uvXJ6GOfKeXd1JIVHeKaCndRbrrZc3Gi6+0nZQsBuqlmxUTzG1MlkpX6W01xPqnPED/ENh0796MngzxgpWxGnLVzft+KA8CKS0N+i7pGGoFr5A4nWN3igyR8rKXnfUip2pyHCXuBpejjBvUTLYD/a3jAsNHgnAvDtCRm6ujRqAjIMTS8NK9yaXxG8XpUoIbZAjpb+GYobmo4IcGqC97Rhv84XUNiPT+g86z74PYDAhaqIfrZLf+JpDhjj4micxix66gO4kV+NS5JOXNWXKnsIixs39WbqpD/DQ6JoNdUPtuSoKjEv7LXXkZsJSmTpR+B9FxwZn8Rwz8iR9i72yDfcRZuT7Fx3zpWYH1hjt6KXP9aHRt3VRvs6p8dLMgmWNg6JFt9WsjW74BVmoONn2UVBvE9i6ykhG2o6DbewTIMYb2IErFuJlJcZ6RAkxkzEFE/jQpXD0cPQYMYj8ktTIu72GenczT3heDon1qz3YKppe2XRqr0XgZs/tUplAUXJyTb9DNRje/ibd5G5g3JaJ1Ma7vni1XaR4o9tPhwaRNHJ+VDpnv/xC16r7U8bI1w4luj5tbxXq37T44pwT34py+1y2zvyMJrM1MMDfyETqzKfmi4pB+6Qm687vT53POln6c5q4auGJEHGNplGdY8gmSsml+evkujiSdvNo1R98jLMDeIoSjfAUQHeG07XICRZ4jbWUhc0V9FZxyafiNQiR4MVfAYu167rJFFDE03mrc6nbBrSjeMcvLENkQrpR+IZLaMyQlc+4U3OCNC7E+1lY4xBHns2Naltu7lVqruk0ehQbMBSaLypGURzjThmt3dx+C+1HymsbXe6yBiR9CUq5GK32QgNHM0paQZIoob0quLGnPC0FCQVQppIAoxMpDgGaky3SBtXQ1zE7ed9nFKbNHb0q5Nfb1E6KSslbKVkJaXtuEVMCxkQpwXUCwyVsDWjHisSVHZ/PQ8wUw2KbH9FqYpoRbT0Pszs4B5d851tOBZ0+zaOhsu2OJIZ8CqE/FRoBiNcG6b40s8c5y/4rq1ZnOGspKQsM2GbX2cnDWldR2XHghCytaNbEj/UhFdUPRBDqZQbXL5to3CC/OwopMbUlQfk1VXn9Kpv1A3xBn8MepfydiwurszVVkCBwe2fAPLqfYwhjW8klb/NjQycG66j6/vNgR31kKBzp5XU/P9unixCT+W73zzXO0GUn/Do8ROJHVOQNixRIoeEN6iwAxvhHlUkQVPSIMbkQ/6ziUtbYnEKFl65Em33sDj5C6sMDmnjdezC0wsFuFAkjgGrgFpLLE7BwpMfcUcyhwbWUkVbVxUnf+GV0X6rj+PkP2QbZBiAxSlIaALEzyw7TgFAFq+xDFji5CM0cI9lDxAnP3kMSjvu5PiQcVKEJVOcAqQE+2+MEyfOUcKiG7t89tcP551++s75xM7T23305oHyVR7J1TL/OHGOEPYNuPbiCZ2jTrY7pHbu8NGmlTVjmRPGiXOEUOdSn0XuOROaf9/aPgVlXhInzsHzrr1CI09kJLySOO2QGkPEiROM+o65fWrJdv++/Fb56Yl/ln0SGZx4/gmnfFWkqsf63pcxp00LYDwbgIualnqqsizcDg0dP+vY3Fc/Tj7QFeeo+r2anGPFTJ+U3POSRs3KxJDIU+evvfVgKvi6tt18XqNXcJVbnDi5Ja2U1Ka+10wMvPyi0qlt3/a6DLRp3aZmnmTwPmd71mvZZJz35u+yWC5OnODMq/FrcV7d3fqu3NXJrG3nvver7TTKRedn1+Sw2spDVlv2wBGDCdODL1aNEyc/qPTMndpdmotujwbXhn9ir41f/Mp30ZpvdWWkR884cQqYrBmbyvlU8MyPHgkiSlwh7g1r/fW41ed1GUYStT4YXGlb4xJDPmEHs+UDbc4QJ05+E354s+3fwaHq8BwUHRvFDePOAZaVPN4Q4+/u4qx1/5hGsM+bnivixDmkZO1ZUjdC1TFoQYyNxxeyS88x9S1rSEvHSUzfB0w/NuH7qDV3ux2OE+eQs6tiRPudvVxvvOahGm9e1XapldLGcUjVw7NTzFsktbSJrziLc/hJGjXbqwfP3uDnSfFFyrZ5jvWZbOQGtPRsRzftO0r+Mq4niXMoeG5sjt4zTizl9UP3yu0RmsFrSIJ5vqwz77/Cs0P5Vexddehh3lAxzrFCw1pK9Xc5SPdl3xMehV6qd2T5rEd8yZ5o2hcmXVWKFeidp5vi91FMiR0XNPqoVCQfjd9wTpvTvvxxbIWBc0pHaVbSq/3xZtMaX058eApwfPM9zIAdEDv1yXGb3j97teO1fcSSzzfckQhn7uF8a6rhh6b8N27c1W0OvDleuxQssfCff7u/9eUDp8K5b2vv+b7JlCl3jbvpwPim0acvlj6x5Jw7it6L3zplLFz5IgxMmbKjV9Gi77ep+H50xdnA84va3PvWOZ9o2iyEhLXDmqx8Y9rASq0a549lR3SKXUY17vYA39P+Ts8MZnWXIm8G7kbm0MkWtPcdf9NT+pOhhYfRO+Ah5gH5zTmQ8EH5cyNktLP0ZjdR2O5MEJSg7SyiYXt6TjnX15Yo1eXe0s2kCHe8Jn9H1yqsk11iA3DD8mEFpjK7jmvdhAqBZjJ/mu8uoPfMbaPXPSWpQurixYtNFbdSrf87lkzFp/19893bZ871lIE/qUXYAa4mfWyPfmX6NvCZaQh1nrt/chFjI7bwog3lWvtUpozFc2f2q8ibyiGlf++0bP1i1/PLrDy5UZQto5Gs1zb361Y5UhscqlV36AeXtpdcfvSevKzu3EEBVhAwJWcVhFO5LdxsK9U7oJHejIpu0Xu5+dYtdzns9rIhioLlqGeq6dh3KO0Nnz5t+Iu8G59NA1+XLvtkD25G7yfrQ2nZRE6TWdGntUqX3USBzL9os5acKWHePfGenAnA2+aLfSl9Y4mrrn7bO3xTqm3+G4nu0C983cBauXB590NJdMqoF22w7ceg6sfwgtX6r0gpIP1+k1To8we7y2u+z1ZhS509KqDBNPfZjGCNp9+sGmHYsA33oSRSrwvaUpagbdZcLD5ezuXMV2bd/sT4ztrnefqkkvnk3Nihjf6G4nskJQi9XOZQlZ/WLcQv7Aa/3w2ucefkA2sCCTxHLWucHU2Vmu1ICZbV2O3dfbLLkz7ReJycQzJi7z+bfrlbCmhwvpwQ6uhNhbM3BzZ5SOHt9Is/Y4616gZuZJ817+gml0SassBtnXd6frtwPl3LX4t35WrUeoer7b5OSxsnYQlcQTdZos67NQfeui4/BanRmXU3Fca5+uboQ0TjVoxmfS3JTP+I8UgJ2buOSL1OUqOxj3ZrtkmtaDzUlJVSl0JPmaOk2IQfITEzY3qKayuMRkEry8vmK/GaZ01Xe9c+4Rmf5q/eJN3eQCGjSe5MWa1vzLeu+D1yX03+einYqDQPlMC96VTbwqdoeZy25BSauTejrqO3dyJmR4gRSQ3lFJIZe58MIPyO7IwrlLS748bvS9KylZIShK50uVAjy0ouR58Wmsj5nHjLrNs1vOsVe5n9e2hsLmtgDjR3phAn5nahZHPZyJV51tiMp6B4iwYHkx+WaKFhoGyPTDRzy5VJgyWd+CCiFNOvl1NIAu9bFpPGsqm2UOszTh4oI8IG9jaFQcjC7QCV2g7tSXgXBYXbcGfoAOw2pep7vVXsaTEbJS7MZ5mkCVucImfmXnpYZd7azsjN8WOSVKn9ym+fOfnkwRMnPjllbP1iAbSDJ8qO91cf7Ji6/ma1PH8biZhskZ3mCG/dpm2iBB9lcwpvFct0DqSh2EO74GsyLoSKOU92s8p8M1c/O+VL+tSEChgJu16ai4MJEK66/aW3btcw9ItlaAOrfORRR7B4b2lKFpIbieKRkvJhpK9rO9e9ZdRTfqrT9BF3tRzTwV/lmznzgzsej2Um3lb6sOsWSYIQTpq0bd3Tez95/amS+7e6rz3otAjbl1f/gPSILZoLkGK8ZTrTiXZOthnyoaQjVzaXVINv5RwSrG5baYmSn1n/ZGn8xVDNm+U8/2wS/oKqR/ajHJ1kPu2MhpyYA0XNut3C82xLs3Ud0S9/9WiNK0z5zreShUKhjIzQQ7d8dtf3I2JX9W3tzLmA35zMV9AQ5BJXY5w1YLne+zYWk/VWptVK3bDWPZ5f87bkudie9LyxokdNHElFV4/SivyDz/XsuT5i03yV2imxYASrWHV7o7G32WVPSqIJb1/PdI61kb/JFunhBH5II3O7S0slqnuhUrqJbu/08pAca+7GJlbdTunv1L7fAyrbYxNOX/rts52WmTJ+bDqseH5R9Mb0Z/Pm7ZY7haeMtzqK0Gn/mgUTi6/5A3suxEjCtS7rk45a6X+SbuE6BvghNxiqtWdwr3OlLjXV+WtesvvGF3OjCg1KjLrdh3Z1Z25zNkM0MOv24g2SmCPpro0oka25dmScfh9/0FZNhVdRgvBBkDnmXmb1GOyqRj85iuS3i0la3smqX7Rc8Drtpv+wKPI4m7YyHW6XxFNxp0rgAhlyDOMalROL+x1oL21/st6TdVk1TiBuvUZSVSNdHLPYl31MTpC81iTaih6qsGNVvvQOlyZqpqdBzw+i1+3a9u9R2eP9FUA3ynkkeN2G/om0SjZVg9REFym0Pa5abKhE0u6kJOGKACJ3YpS6PW+c09Rdc7Dz1Y3HlQs8vR+F/YP9Oo6k/nIa2S4DAhZJlGo3kKIXuLX0IK2lZia0nv3RX903NZyycsCagftKeGWfB52X8Am+CHGTrTU60y6otC92r+jstnPRhDKys+ee/bR+rhfJNqPj7V01T+SNpwwyF8qpmITTk9IDj0yi1e0RCyQNbrRHTUn0kte6bWWNdfWU231k+ViE29PHMvQ2xkRNsw5lXiSpMXDV7Sr4yMJZXU/+w5lzr9Xi4Gz5w1ft9B+85ZpmPsrrLaajtlO4oR4vZbCf9LVlbZmy1ooNZdcFqRRVTCOGraMkFYYfP0iamumSHs/QAuYN1aykpKT09HTcBNnDL9J7yE2CRG9a2w26m79zZs6jpJU8wfd5gIeL+NbtGS2coVnlptHFzTzXbeiSWIMndOat+INyv9wejr2Q7FTEVY/K5Nzguup2dmp2hrsNSt1xcOqqLUV8KjbccHZ2trkg8qMBNde8sfGe/xaO/mF+QrZ/MwhUiezbLjUtX2jdQWl7H2zarfYWiZQKLMwu9ewS390Wjz+0h46jDZF5nv0UZUzvxwMiKL0vqqhPeakEEzoww9rHc28n5ST9tdB9yv61khIbb93e9+Nm49VtXT6mrjhv8jYyo5F8TDM/F2qSNNNOIBr35dhKucaSfuw+iInryx01QkbrFaWqN+lTIilLC0ophtPX8z2VNpyefv8v33Tq4K3lZSPGlWVHyinkNXRlcutxElOX41exBooIZf966fBqj9S+v3TEZUz+9O6M/oFeqzPQ3r28Q1lJAkSMVqqlIb94uJbHLg2kPr7zD0WFJdSa/kiFNTIHkbuVPZUYWi5JsXHX7T6lu0tQbf28S476gbzW7fQpXkEQuqYz5WSOZNWQjxgkdOjQertbCfFaTpXbVbf7Dr37qZt7fO6+r4p5nrI5jYSD9X/919yvLjU2Jl/2RpuXTHm8YX/jB7WL6Ij2mPLDEmxNX7VT9qKa43hTMRpBQrcrr3n/KvdiHD0OyiyuyybhFzm1wC6tO+xXfq1tOtDmud+aDF577bWjHh7gMQe6iw3t+w6m2KS/KSbcLGNgtsurFaPtJ8rOpE8pdXewKVJ33V636BqVMXTJyW8Ea7HypAO0rK696ROLz9liFn5oRTAtZ8rxnL9WREsflu3jmdScemJX3SZ5G2qdqX5QauieADKqD9/DpWdWiDqevd8YbUyPPef+qM56XsRcSM3b5BTSG08/YOux29JefCXOCeAVPPVBu6Ae1iJ8m64LbTPQ17iJq2b3CeNxdBR+YLZHhjO4gz5BLGLBqO4DFGto9gtzbcniDrpSg/9JNCrbviwD0uOY4QEUBci7pgWTZ14yR1x1O6jl9LyvWQ4duhEa8FmmzLh1r2SJSSsu9cw/JW6QUp1OCVVzMLty1W1bT7Knn+uRnRy76kVhI1z6p+hP4ERjucaPMb+giW2Cc3zE5Y7XzRhyAPfMqmELQhc4QnGJOSfec/kD/2v6zYunV42yhqHz+TxobqtfhdcaWxNt9SHrS7bYarPJqD2f1kNifnR3fL215RSyrljjUo9dt4UyAF+wiquqXmKYX8Sac8+J8A75HBK0bhfj5X0ZN7OcuXQJRZns13NWTHTl8VLoBj/FYZa2lCXsiR1/Fpp1+xJHdrjepcN5Ik+7kZ5aCyT+qD/mW6OORZVJ4FV92F44V86nE2pjWnMNxuI4zX5n7vOOy1K2LXXWgIaz5pXY9ckK4/M8dzZeYgrbjcttPcz8TyGa/rPEVCYJ3IO9orlBeXsUXuF1SjhpGjybt8wu0RCuk8Vyf7TE842Dqdt5sCfZtpBz1+ooCVa4vbnysfj1khyNJN7aWSW417lpDAM7YGFMicJlT+Kal/zbrDWV6+dFLsG1vp3XRtG0TDRsVaLX7Y/tPq1dbZ9bqDNbziKVSYt6jn3fRRzLj2LVx5g/FPr+crecuYfredoOvZB4wljLmmqbU9JM3ZPzJcZGDM7on0Tw6w15ckzLBy+9uMfq1T0eO/ubE65/3PjVz/AIoHoJa4fLkugpZ6nLpJc5aUxQ+83ALDKXrrzicUaUA1mz5HNIzjauUI/rizpopLmKJ+0STiRSf47Z2KaM4myh1VGqTRU+LzwZq1q66vZaVxVLvtNsY3bnZdI9/BkOBB/1rbkfGkPWXn79DxJu/Nsp/cv9Ov/BRf4l4nJp+T/qIx60r3ucbudruGb/DEKp972K7/M7YjJ7dbLVRdvQzOU5+1Odqcdn77fsdYGps/Ck09+uilE8C/n93D3nJTpqejuv3kqa44fvbCEJ+cdZWgmKeJ225ED6M/I5JEDdLv2N5D3Oo39oxTPoTJmnJdWH8ADJlAnCui9J5u9Rg2JZObnst712gHNWGGL37OgarhiMwEtkvOejazlgvFU1otXtHPjXfDP7sx+ps+20/fIkF4B8lfnzvXeNKvpxpL0UTesO2cyRA+us7rqj+FU0fysdU/HJVWxD/4fugVPihBB4rCdn9qU85xnkXrT9t/02nKUlnQabJCUfaW5POAGzSeUfmHmuBvdNSY1G+g75gRntIhqi8DvGmD+zkaRGkiwdYcZHkhBJsq2XQsbE0L241t28ENHA7jLVEH/mqQau+RVfkMonexu2k4xeoW2elOgzvjNHvCWlJre0f1GtdyihGogErDJBsmZc0sPWPi7+tcVSy2pvt/5XtLI+1tdsp9u42toA0OQ+EJ732mPcCawBicIL7kpNJGh9SOlVttnO9mckLT+pvVqujozJzbIXkJR4vSKT/ZWkRmGaFg8X+66ZT7/cKIXtUWSjpdJ/qczIxZs215t9tfo8eqXc4JI7fISHasbkyM682bnWZ13G5EvMy6eY4sQ5eRF4XnYpPIbq4nLabcXT0l2gsb7UqystPWcINi7Nh79oDk6KJnW1bTwckWGEqxskMhMtq2cRiSj1ifRL6Xt+qX5f/9lDt3aY3+w0+/OjIt3IVOZRZP0HjYXN/5AVfn5TwZ6mBfrlzoXtNnMSJeNFSfVlhj0nNOFaSfIy5DPJAfjPwetxpAr1lxRf3I/jgqjy+19m3X7L9x1IdJ5+Rt60gda753FF7rz5DP0Vk/4w6vbZubZZqfmiKY6Qm0uhkaNRlR74BaxACe1aXPT4nHV9tixa037At7+0LTKylvnTiTEDrDntJKzqGfNEzmS7sGEdDLYlDFx4XrfiEd5emulGMsvl5gPZ2nvVEzc0cH2gWwHYACL1zdV3JS+X1GB0vUk+R6yWVB8m8RoZpG+Mr1iq5XFgssvclsiyu4mEmJrQmu7h0xXRzEJOMht404eDSRfn0fbLpfZf0/iAHuJ13rwD63dXU5a/M3e7YJfWWyRoQhOdO1/r/HItXZY1JavoNBhmWevsLvwtU++5y6VXVT1wz7PREonK7/qm6jwhKVFZfEKe5L0ATDV/ezeeGA3KiA3yOeJ0SY2g8VpHpXZbDFdRQCXH9LHz1ZKmyfpPzkDFjz2D6XEId2aUltslsi6JKhosdNTdMkWXexYVsRuq0ISK/203vvnKwC4rrBLPvWIOEYiPzenKlc4svGMqtzDAoptTUOJK/1ffVlF3bdtrqLKrkwhS1lYP+rLdmJAaF2W+SNiemLeZ3xjUfP/KupW3JrhEUyYjYdDcukO/6xi9yOcN69+vbuUGCWbVIEKZDSqPvO2xLyWfZfV587i+E9yPI3txh/3NfpfzPtRxLNGGstQWbv9D1fVe724JE9Yvu8ZrgTJjdP+Z6ztE9rcgI26tXOafhlzHh1/Tb3/f4pG5shdPWL//ylKRNknW1/bwtFa1aJ1AToSHjYkoL2JosLmhxzc1c0sihDO3R7xrq7xdeqSpqyNeCZPWiSIWjdLt3Mkcd8C5bqDvHTj7iXT3KWSh8ydml/tpTOeRq6dKtvxkVMxfC3QoLzkjOcvdSUVgjwQ9HkkcWseaDa9jzyYlUNM9r6NEI1jmHiWF3UsxI7iBXtdtrlnHSE736xNG2S3XebmwV/SQ8r3HFIvovLHPkOgvTDh5y6mjx0zwfS0W3xshzrTU9V/rADVD1u700VioUN1GjxjDiLK8cc7FPub0yXMqLTVv82//yl3rHLet/1kXy4lIMjYXjD/w0ns3X1D9tR+nNzz13E/d3DMsMXH6pgXLe6+KqpvauPnjv5/f/eMll3s/++mpLaaPa/rNV9U5X8r3pZZUX9Xlkm8l329/JiYmDu+4oOPosx3fbH4kN5WCCz00DWJ/Vzzwe68uTfgixJTpiY8u6Njy53PlA0yJ63rXW/BoYmKVeyTbp5/uerdYsT0Y+Hr3BXf2fwO7v2rXLem4MDHxGSeTALfX5bPqLcdv8e0kBxbRrcGzuu3KCyOeN7QDLjK67eyx+dl6G5r+X/lP6o2+9MVOt/m00wbmqhgH8Ts14TU/P1DJx7+w4Zb+O7fPnNmv2UeNdu+4P1JYm9UjoW+LQJLXf1Xpm0w6VYlw8uAy8HHI6DTdXDh5TDHvehEDEnKyezyEXL9z+9v/dlw7LJebmnoJV+oYba4wKGU2xej4khrPy3cR1peNX0k3lF182WMTi/mpkcR2m5ncqPqjLYav/aV2xEK2Y4xwcrHSBTV+Puw0Me1VcsnIDWuiajWPNKaZqyIT8n9SPc4RSGw1QxQWlzll15BC1eQ1lTsn2hRGd5lxcs0njiy97Le1DxZZ769DEbL7/Vxjat5mjg4rx5v+r3e6B0dxjlbWODNC3fXILVyia513H//i4SY79o4bd++sJsM2nnXrutJphVc2TTem4tTieyU1ztHO11oT2WHjUTuwGnaD/EbkUr+tMeMclayb3vTZ33tVi+EVrdBjmpJcRjbfceIcFdxlLvQ+5xjZ3DLOsUC6LBUjvnP5UY4Tp1AzVdvaI1cXGpV8nDg5Yto/35m7tYpx4hzJFPtK6jWQkKu9XuLEObIZa+wyf160hdtx4hRCJhp7qrwgaXHiHA3c4dh3rwi+VXOcOEc+RR2Xh6ODr5qLE+fIp6btbWDCREmKE+foIFk73DD8o8WJc3QwlV3fVM+rc4A4cY5ckqqsXl83LpLEiRPnCMGy/h+z1lgzoHkvFQAAAABJRU5ErkJggg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1266" name="Picture 2" descr="http://static.tumblr.com/jtghmpj/lzImmyy4h/disney_pixar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715200" cy="1288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42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3200" dirty="0" smtClean="0"/>
              <a:t>EXEMPLO DE FRACASSO</a:t>
            </a:r>
            <a:endParaRPr lang="pt-PT" sz="3200" dirty="0"/>
          </a:p>
        </p:txBody>
      </p:sp>
      <p:sp>
        <p:nvSpPr>
          <p:cNvPr id="4" name="AutoShape 2" descr="data:image/png;base64,%20iVBORw0KGgoAAAANSUhEUgAAAXEAAACbCAYAAAHjKJtiAAAAAXNSR0IArs4c6QAAAARnQU1BAACxjwv8YQUAAAAJcEhZcwAADsMAAA7DAcdvqGQAANCNSURBVHhe7F0HgBU1173Jq9t36SBiL9iwYG+fDXsXe1dA6QiIHfnEig1RFOxiRbGjIjbsXYqiCIqA9A7b33vJf05mZnmsuzQXhe9/R8PbyWQyM5mbk5ubm0Q2VpjnpLP/519g/d8LEBIIuyMwbgHCuwg5/nF1TEP4E+F+BIPANDzeFOEihGKExxGCa2vKY41g3pKY/+dfwEwZ+PD7pR0TfHgi/cZ9EN5A4MMHafnwAYI4Bj48cRQCj9ca9nmxePjm2j+uCcr//cz/JYKbDfF/A9yG8KL351qBX2VVz/AXmHvlZ3WmKH2Mu3bjgeknl9mHxdo3vUKs7a2DEqbYBCjxf2tDHIFis15grpZy3OFw1Q4SYeR2xq3qkwUvEMh8gKsQeMzwB0LS/7scIYxApKevE6ioNFCN5FT7Nkq+QA5i3JrI/KcI+Qh8SOJWhLMQtkDYDCGEEIBpfkHgtXXyAqaTJO2NyKuxLEdRhVDNQ8rIof7pDRe2O1ilt2zDv82jcon9AKU+oe6/ap3C9JRG/p9i7pKldhge+h3voe2PEnUngLWiqX8CpodkSaWMtv3wwPfigQvkHXWeKFsu+fYPsWonnPURyHWtOLeo604N4okJoVDJE4lkbHAonPtjUfTP24uyy9t1+fGNLD/Z34Lp5urQFcpKa8nGXw0QotJSdZVf7JNyOARntNRH3EcSVR1ci++wyoc/v17HXwujiW2yY+VSL2bRMpTc0fuXV/oM2vG4XvWzUgMikTJZWp6156U/vP2tf8kqge+u7BXSXFKo7FZORdR5KiRFOBYpxPmQXKv7yi0u7TA0fE3Qchfh7xJppg+W2YxPR60Pf0ZBx8NeWDr4/Z7Nzx9ZPyt5THa0RMKhZGXn8SNr1SnSYfs6kYzjgQulDB/fgN6MXKMi0sI9rDuLdEp+AMFepa/31A7zhDyvGsoZkodzYdlD7yffm6/lHb2XUydWQo0Pf1p+D1svVibRcGLC/bMf3eW/25zR+4bJLwzwT68WqGRZeNxDlUIjVyltcJcCqcAJ/6FtCq8RxkOWSmd1tSx21zwvL6oiOY0qn62Q8/VhMgwM01DtLfNspVi9+1/r518e/pj4tZvlhEr2bphXMqwgVh69ddqw1daLmmDeluUqLLlOPVuOwAfHZ8CDv63PkWOYhjAvyX9VU7nendMyAiV9mov/RYpVueTYedJRt5EHXeJqWOnBDo1dYwtQ4lm6cvqzSx5gA/S3YH/BI7HEEcAWM2WpnKWPl094zrwvp6DFHOG4A5XUzoSWeLjMNGPlBrSm/Vy13EU0vp6jyJpQ9Sn2k2vLQhUVjbU134Q11J86gNpelGqFStoAD/6abMcHN09JDh5wjNoOD57rvsRzqiW4gA/+rSxTKeln/5Q7eN2qHnwl7C/XVhwRv3rNEq8j7CtSaL+WJXYSOHwKWs+PpR3joZtvZX9A3CeIew3lvTbYX65brw9dHWjmh9tnZA/+jbpxuh2Nhx7memv/v8Gv8LH350oyxxrPHhTjtmYEEJxv7/8Gxz0RmD44Dn5vQqDmGUEI4tYK9oVVX/cRQpn3p0OQOHjw9Iv5Nx/8GwSSItXj6g/G+AkIzHcuwvsI7BOsFewd0tb/s1bwpsf7vwE2R6j+4MHffHB2QIL46g/Ov9mZCR58oR+3VrCPr9AqNxqYATLS/b4t77mIGtAVIZBx2mOIv+gRQIH/SwQyTkB1qlvY6+RC19FGl4/Hf9ELfLTyf5cipHewP0QY7f0J3cQ7fznCVowAmCnVYaeX1BXsNXjgBnI/O9l2vteDWhX4EMFDEuf7v5RPnmvhjryKyAdniQeyV1uBrDV8DZRdvQo7Cpw/diXC2DCBXtM39laUNkTEPCfdXNxPjo1q19X/Ldi2+ILNwPP4jrYetMaGUo89I/OhpFQzKGHbec9cZ5/078JcIW+i92RtY/nNxmRTdTcesES2xMNX2DEQwZg8GTw0sdoSP7/e5RdBV+9TL262C4egNIOdkyY5/cpJI9ZJDUZvfwuU5o/QAtkDRQRKtlKGIq6/vltmuKhb5Q2owMexf2qtnKJPklfMeHlJ7+Lp70StD35GYeeHs3RyajwijxTEy3bIj5bdWRCv3CMWqhStk/N+X9Sg7VYNFky98I53p6oluO0yXESDdMBDpQhs2PlNGXgnfn6DypWS73H0gRooNyLaWYdNHzkUHcDXVQHoF51ndOl21qfKj+YzqLsNpbctlWK9Kzt7Hmp88FPzu88vjFY0yM9KoOtdMX5BebRNy4bzTlFGN+7582s3+slWgn0Xn5MkyAfmC+Dh0TWz6CCUovOwBC/xKx74Rj2wqn2gLbEhHvMqlStXOMsKO85J2V6fJ5Psy2jad5ThtKjji8T1tq6LUoW/PPhxub0PfrN4wJjLGl/6bsOsxBG56CH1mTS81i+TDnYYVGM8Nh+6FI9ajM7EMrldX7lydwx91aOgENyr4rIdFQOUbkIlZVt1kfxhXpQd1c7yo/s6c+UkfQC6IzVgpQc6LHLlzgVZleMbxFCpQ2U7QFT2vnvWk0/4p9cY5ks89Fx5Vp9Yxf0O0LvboHRH+YeuM61Cspc6Wb5DA6DtBJmv8qWeXSaL9c5Sz0+2euwnvfPOKuj8dodGHYOGZJ0RNBwEqKw5ej2voxdk7ccI30HUP5E7/NNiJspDdiripyP+I9+2+LkzuNaKqhI/MHKdzYtWSG644tfhS+/bzo/+28ADbI1SngxpFki62ITMVEtlZ3WgLDZvymZqS/mDr2iLZZJuLdvzGnblcH714rm/XG/3C119yFHxXtf6UXUOOxml+Y385h+K/Vza2l9Ryt8i/l251MUNlwvN03KKS7A6HCDX77GPXLeSLK5voJPcx4nMZ3jo51fYXdYX0uWelJY+RJOO6vXjB4RnvT9rBa8JAgcZaE2bj/A/B/OaLF9bdYWFEqjrBA25T3p/rlTYrGfBMQuPtrn0+paeNh3s8U1FmIzA1uxkBA5LEcE1bGwP9P50cRxzo3YdnA9+f0dgn4hDtMEIJc/t7f+u7bv/bdhXcN9KGby2N2bBPY0QvDSZNxh3TsdDCOx2pIOFdYn351/AfBn4sWg4DcA+FofdiPSP9qX/S/CjpF8TYEuE+7w/ZYr/Ow+BnUvmxefhdbTmr1dAXVTgTUvx0G2lT/qLZFDHsHegoEskZLeWpCoUpY5fSXDWCEG1JVbF6Ryq2tb7c53BTvh6G6Zf36DOZm+ngIuC9mwcrQDma88Ssi6cno6zERjHLhB/z0AgrbyOQBtokH43hHReDX7ZA0k/DkKAwQjk9oCzn0dIp5YNCuilLja90WnLQT+/D6R6GCgsG12Pk0EvUJT1XmtvN0svHPY1KensYP2E8JUfCH6AwIC3JwJ5NCjMnRDY+J6AwIaOYMH3QuD5wEZGSWdhB/ckWiLwOHCp2GDgvBb6yDjTV1rbu7xnts9C0p+R4ehO7cACdwnXAekX0oQa6MfsKLJRYuefaIzA4zfdkXfdXt6fK+VxNQLT0fpP8FxQ6Bw4ohZDBI0k0zJsEO2Q6expcTQQmatkW9NfvjSDQCV4PueQNlBi5gOZYb9a9wLPAKBnCAr7OoRKV7jXegVq70MhD5YfzL3S2L7sx7Hz9K0scn9De+FvgH9cV92YYLp4vp+kD/6i5ErRk1gmBdJBbhGjbkbBP4Q+f1ecqic7o57+ic60pnTbhlAQIzIZqmK0+nh0nVbVSxt0aBcJm0hOOPnAnX8+rq7d4hy7tDK6a0wlWt7159NsBDdImCtlZ32HTLC9UYADUJCgDBDZ7TaF9srKE/p+qH2QalfId6JALdqgLPlZFclIdQ7i6O+3WDZR9dEWNZe+akfETUbcZCnQx1TRbhX+lqSfkXfFtu0bdXBfseemF9mieNmeRfHSG+vFk3L95ue2z49VyP0zHx+3ZVHxc3dsf9rND+x87MzHdzve9tvqjBMf3v3olb7+qoBCOdb9dvU6OZBAx/OBBLpC4m9P/xeF5357VTu+akW87Sb/AV28YbrLUKgDO9gefoF3wS+N93HpowdB/2gok8ytMlHCUuSkuhf07RZyp+TLljYmB9O4r45G3G4y0xZJPTtLGtiJiNvG+er+pcCJdZL08+t1tCEwXG5U3xMOlVUobS7LjyYfv/G3Z9SdLU+31iSGhsK2VVE0sfdFP7wZfmqPNsmkkRPe/qFw1IvyYpVHXHXQaUEdgRd/Cb+n4fcJ/F6IX3AmqzDHjND8arkecqhReUslAZUsJktQbGVSaCNOD24OBXMS3uxwpH4YKd/H3yzss1QKqmtMZqt7kFdX5HkffvGh1F345ehf1Nk8x6sseZoqn70f5zrjF71JWyZvSBS9ySKZqI5CHDgbetdFNku+V5vKOLUF4n5DuiUyV+8hTfg+tWGNC/3kvB7Lwypxa1ZYbo6Hk6JN8qC8rMTHopJ71Ivp74yUz9LK9s2NVdzSZcIbVT6Ufwd2JF76WO+l1en4fcy9VDNI4Z9QWo9AIbwh5XIzPgBVzASK/nUUeA+VxJko9ONrcU0/XNsXvzfh93r83uYKcG/k0Q/XWXy4C1Vjmas64twQpOmADs0TyFXLG6oMfY3mMs09AwoZUny8aghiaSTD1Q6Io5vOTLkQ93wX1DJL7bRm5bnaRIdn9z6mMCwjw6psvkmFTivMrhgjCVPYsCC5BGr6dChJl9w8/dlaR+HrAuZTFMJ0OVfVkxdtKQpaodBC0kCVypn4ezi6UBEUe8Lxa1A7HkWBFKNoYyhWK8cjxfkgpcN1B1T/J5HmAqSBakeXffOcLEd+TyLlg6q5/KgOx7mPce4gnPsEHzUfVNNKws53dXPEfSkPq3y51BX8d7jPQrlYt6nRBlUjVlnobbL6vJAT0qeHdLmEE5Wb5OemZiL64VikolUolLr43hlPsWP0j8J8j6JJym7Kyi9qb7z0ByiIQ71fWQDmrS9Ju1x2hDw+B8kvUt/JtnKAlDnaGoW0R+L3fRRUUjqjoJeCLoapPRD3Jc7tgwL9VhailszUu8gu9nfEbYlzM9wHHK9bSiu6aqud3ccoQ20I6f2Rei1RY6EfoK+z0XDqc9DIXtnhZLh8WUlOgwaRkuxw5a+D5zxcZ8MydQF64dkcyUWBLwbl9Idk11d50pVuh/SbdL+QUJmB3mKO3ABpP0bvKRH7I86BDux8XD9HzkStMWDi4WozxJE2psquVAOR1zC6JrrxrrlyLgr6GxWXSeqw1bNEbVjpwtOkR9ZsySlVEXkgN6w6hXSFVJSowi1lcelQGVrlVb0hwrwgWWovKXUN2lgU6K5eYaPqn4ji3EMVyg3UKJxmAVow42Q+WoGPdWs5teoD4COhYAeqRXKjbCKLkZ+yXyCuWMbqI5z9qG6xn1w3y3O5HB46OPLPul6uL4BGbrM/Q8r596foIT4p9c3H8jkdT1wcfTkAxBWbd+RHFwcNysW9LiPNfW4Ua6PEulTDda66/yvgl5/o/elQWy0YhDDC+7MKtaUN0BSBaYJArO6ajRJmuCxam54oTaq53p9VOBqBhROMX6ajeqGxKjOO5uB0zEIYjkCpri7ZHPfkNel58W+adflLT1v+pnsCBucCjy3+TTMyf4PGn5ZLHo91R/8AzP1ylMx2wrVG4MP9x/8lqv9+gfAcQiDhjN8XgQjSBIVJ2/gj3p8OdCtjmvS46vnTBZmmXCKI44A1+gcO/JibIHBydAdGAOl50FgVuDbTGTc4948BnawRwezXNQETUropScHkUSL45UxuvjwLnHF88QBBGnaY+DdDTc5ZwTki/Tewm1c/dydC4PhLmwYHRFaVnkiPS49fr2DP2Twgm5pRsnhtjVv0buaE1+qge3dgP6E/C6fqVcdhCJTyp9zRX1FbQ8lnZKjtfHVQ0leXnudoC1nvhW7ulQV2GXT7ZjJdLZXGa1vghJtQmAY+NCWbMxkI8m5fhJpehrWguucVOb02iQviGapzf02gCxjbhNryC0Bacx606xsqx3XK9rMp+QqiULGmUpPBWsLehDYvVz60SclVLaQYOl6WbSX9/NMZ1CXciD9gH0Rv9SFpj97wc7TnMG5NKYWJgyllxKqqK0fx/y5Wlf8GD1Uoy8w90JzmCGd4D1FL5HyrZK1MJCyA9EJI/7v6rPk1LSzSWU0fnPE15cH7sH3YYMF5LPYG79mddA+Ww82z8o6bQ7CW4AX0SaFXLRFkwN/A5+R0hK/9v+nXQveK9HQE09BNng1goL5x9j71ZKZhoGtF9ev4Owdhg3Uesu2dni/2ZqiAd8tCOxyF/wIK3YoyH0mKhjWXcA3BxNTD+RsUDhH8nokQ6MTpGaenuxiB+jkdNaunSc+T4N8M97oj7+9rvD83TJie8jxHnfg3x0a5wAG4e17A3eYLJ4BrDF7EAm/t/+0y8X8DT627GAEE5wj+vSMCO0v050i/LgD/rq3A071jORjCuA1Ks6JfS9Vg9+2uoO8298lZwVRm+yHiPv+LN/JqwYsDOwp7my4z/zfwrqIDKBGcI15FSE+b/veRCIG5oKYCT/cdD0ZZSEFMu0HAdnUznjlnK2n6S4kdIhFOmnTnXgOdcFSKf09c6d3WCLwg3XDFFw/AczwOtBM68affIPh7DMLN3p8OwXVE9QJ3NmuAC6CwB8uPzLTuBTcEmM7ynOkibegJwGM7wPs1T8jiKk8t2uE/lNaQ8mC9rA2rem4MAIXUk6SUKCXlzgXjv5BkJddLjkxQRfKqughxIxGXkBtVWD5D/R/N4Tr/8kyBry2qfF36oFCzZD6U1a1UtixTXRD3IiRby3e2WI5U28oCtS80lJ8lqVtmJHyt4by5KqQ3SiyB3sDd+g6ofbeh8K9CQT+Bc2FZojaRhijyBL0KzA+SUrmiOZ7qZ+GQKfBVANrHlqCLh9GiNEVBtlEhmaHuRQFT/fsd2smu8g1atm1VO3yC18WoE1DQH0Da60ueW7TId7vws3PIFHg1OI4WeQLUcK+y8j79EJ0/4iD8oheJ1vAK0MhclSfPOBe5Z1H4H0nUHiWjVBM5RO2HOGol8+UidTDyqYY6LfDLG136lQ3Jc/Wi6p6kLR+H1uS3rHCiYMzUbY8aI/02uNkOBHuINk86oIi4mM2T+m4UHh0/6ZsYFPSVKOiYfACubgd96jd1BeJII+WyiypAX6G+9FVtEPcN4paBv7PR+y6QT+iW4d1lBf52gZ9b2OWc/KzKp8sr8/MLsxYsKymPbtskv/zXZKrytVBImhVEZc8ySe2RG6r87rfZmxbUK5q3U7/fXvjcv3y9w/ZFAVZIHjSLO/C2HyEci8INgSaexN8j1HTJls0l6Txr0YFxlMFlMlKyHzrrZ6IHcJ6KSBOkqnDOn0NxLomCz5OpKOz3SCPOh4UOQ/kyRW0uXzrvrb7g734rqc8O61zg5xR2+iwrlFwGXtsnJ5IqtGJPz45UDr/1j2Hq5m3OtMak+kXCtlNuWBosS4TOr5dd8tTs4oKCLfIXLZ1TkvVIQVb57pePfcstBbYq2KvAo1Z2lnI5D4WWjap+IArsefxyichbUHS98Pc5eLVHEH8V9IHr8PsAwvGIp0/tN/j3YlUpx6CQvnV+4L1RsCzgwKsWBUzqMJ3QGw65vEeiwXtT9ce5W3DuGvwid1spw8HW16Ggf1WnIg69SLtULpEi+VE1lq8Czy98kFl6Jzfy9Besy4iPnFC/d148ktovYdUjkODCsE58nh2q+E9O2Pug0XBSoqHUz7nRVIMQ1z6JljaL6oQUL1eprEil1M8pKcoJJdS9LU94/M+BBbuZdyVhXpBrzPNSYh6XF83DUmzuljfMPVJsC6UjdNwX0ThtAwnaFwUyA099BiSUrjzo4+E3Ic/g+BGl5SmpkMsgBAPVDDkKx4fpu+RqSFUjqHLfuSliRGAoxeOajnIQdOZnTTcZj/xbqkK5XN8rI6tsoPlIM1g+Rf6bqXpyur5YJnNA0bwsl4NStodEP6oPlq+ZHprJd7KdhGsrbGKtCryv9A2fVdh5Wb4tOzmGjveTix4aIboCAmQ+jYUTF8RR4DdvfdoR0VBCKiqzf8mLJlCvUssaxpfnLK+I9rhr7tMlZ3z1vmr3/ajTzv9u9O7df379oubdlv6g26Dy5sgSSKBF0K5Pmw09IBfyGpZ5+KWn+FsqRwoRfx8kLA9x16gs/KtcARep2fJfFqQeJB+i0EW9iCIKnDeC0Va0eOYyaQS6mGa6Sjcc9kJ+b+Oac1S+7KxvlbludJZJs+QX8wB06jLJxUfYX3WQ6bgrXeu6QoL3gQo4WB8tk9wH+VYewtMWqbjsjg5R0EuuEWtFKWcWdqWT/oNFMXW5VaU2aWWfelkVX81ZUNRox+YL5ilV8T0q5kv50cQt7caOXCe6Mm/Ly/g5Es3OVSiwu9GUHYlqPFotk4NR+J+o7qi2d6CaX4lf9PLUDfgNpoygcVNg6iqq4IyJ5ZJjc2WRMnIcdGVc5ayaQ6FlvOeuDfK4C1RQKlvjE94I3t5Pd5Kt7DM4F0w7KcUHzcVHzwdHo0PjFkAuQWObkPekERrS7RD3E9LvuOoyXWMJP6WgxyERPPUzS+7vKKockmvfhwRfkB1S8njxoPkhVSGhUPLjxWXhN9e1sAlIzSlQqRrhpZdBohRUrYnsQKDQx1Yt7xZUd29xJaHkOeA8pFa5BX/6SgubL3OgQZ+OgnoU1PQmGPpU1QC0MEDerzKHNcBHvkP2hxbyAHj4O90DjWQDZ0L2zr0iV0KiD1LN5AZ9pHzFe5pRshOo7BAokEPUgZBt1pyv5KfVFTaxRgVzYnavXuDjAaFQxVJj5ch68fIvK1KpLRpn26kgxMpoxJweWxp5rzcow7+kTmA+lKUyRbbAyy4ES4ZkB/TezoAkDYMkcdHnR/F7CX4fggQuR9WPSzEKYgsUEBdVeAnSVwE6uNLNehiItN3wG0xtYSNYISfgU+6Fwu+tL5E4Taou/1E4txCNYTb07cZoPCnRYxH3vbRA891WFcldamvE/Yi42XIBJP099YPMqUkrqY7VFvgJOb3t0pLsrBZFC8tiOnlPKJQ6Py9q6leUlhc0qmeXJqyc+d/fnn3BT17n8C1tCciTlrfRmzsaL/oKCobTsNnpIGXEpFilZGsIGudPcAJvCXTh7s6QBDVOtcfvw/jlyn5cWrwcunNEDsUnvEifh+tfw7kTcY5rpS+V81HQFh9qmJsAMA5/o9dovkPDXSin6q1EkzqgZGYh5fGoVcNV6zUTXGKVCY/O7mNjunJ6CJpmbiRxxpOLHlBdm7a3kVDFD1GdfPzW6c/QH+UfQzA1xNmZJ0Mum0ulXSSb4qXHQ7Y/QJLvIH23uI8yAmmpugWTt15GYZZCNYzISXjri/Tp0M/fwTlOnvoI52ZJK9DPiWiY/+v8w7/Hud1R0GOdVpKvt5HGgbO/+Vp+wuffXreWkBkpH+pjIQ5riFoL/ODwNZflxpIPZpU0zo4XTSsN6cTUiLJds2OJNxIh1frB6Y985yf9x2CHg41/QnN6hKRsCf7mHIiFUAXDsjUK6lB0pRUHbF2vLyhM/IJiuDVBF0h0G7QRuSxg9R+c49JM09Ht2UKuRQGeoveVBsEUE9pBoC5+qLeTQ6tmVXCWRLnM162g6XyFONQA78nWHDU2mgdErt8jHuXCbqnlibxZHdGpkWSlPToWTr5RkdRD/43CJtTpoA7wpG0ATSMuB6AAS9Vm0h5qYPeqhjRoQKnCvQvdPQe6cVSe0sfJKaAJT+nz09ps+VVayjN6f2mPmuG55zXEdWOhHc2GTm5XSK79Wp5Ai1Uf+gLXMBM7T9aJRv/yhfaWmxvHQsXdsmLmap1U2+XHKyfFwmVlMaP3Xh4tn/f8vEfXenxufcFMkmuhg/d3DdivkLht8TseUjgWsr+3TFfz5Q2r5DHVXMa4eTwBJUzAJ9JyF3SYJ9VW8gtnq9lpuG4mPlBc/gOV8WE3TQWNIj7XZnZb2Qnd+5Hkai4DZ2dIK302aKwucIBcteV/Ytfao7KuXHZsdq92pxd0sxfU73ySf3qDg/0GejN/J6Nw+MuF/cbJgVDTXrJ/+nH+mCLn/qCwT4EEX0bKcHFTvF/0Et9Cw0hXDGFD6eI+ldHmE69f6nj+Hm7Z8PewEqXsL9cuNRJ+kjvhpMoaNo2H7VBj5IcnF97PweANEmpPv8DLZRIKshG0jOnQVAaraej+Bz3NOAqPa86XomENyeN6V/QMg+59EufG4fg9qHsh35UB9d58LK+pgXIUuh5utMYukUdUjyp/9HVGFaWgsE1KSnNCklMajSbnRkNmdnlZ8YFjZDAXndloYMagF7mFtFMtUP2/A4Xs4TSNlErKMEj/LTg3Se2Gcz9AiudJa1sgR6qY3OziPocU/yQ7gIJ2gmo43DXC/lxPP/u/DZfRvnJtAn9sryU0hUstKEnW+1RuCxx7NlpQ47AL0FURqHpFcrKbUvgtChBcDAmegvqd0gfIdoHWgh7kFLx8XLeR5uZ1ma5PqFpMu86gINlTrahCJfZnK7rP53LTJ/65/xnQ3Qy6e4U+DLo3bdfFbruX31RUPnUzllHg0Hs62Lnyhr7srxvnbMggMzLUNAOCK4nTbneeO1oz3IPAtbhWpYLR35CN3FovFVwNdBTlMzKvINAHsjkCwaWlGLdRfZD/z7B9Jdu8IYl1GoNYBdioM9Bv8whGpIEOpgxrc0/mRdOeUxZqwT4IbI4udEfrBu5XSQev/RE4fsD8GDgVKGjOrkdg3BrP/svg34PzPFwGUiqXeXUt5AGoB9M7MFhWuCZwbls6a6aHXRFqAv10eT5dK+Z9GBdsosoufnpe6SHYUqU6gh2hqAhzalYACn5geA42/QjWHA1mf9YUHkAIQMNtTWlWFYLpB5x5WtN5BmdoAIKtd2sLAbg6efVz4xD+p4CXUuZ5SUk9aA0HyBJlpcX6EnKqK3Sb5VzB2qzzweR8mvQC5nSbpADBtsUBgvl+VyAMRFhVXztYi5uB9ioOED2DQNS2ODorBt0B+NzpQrCqfeQ4Jhj8BvcLWpyOCNXLli1SkI5LWRNcOzyIYwh6m8GSFsEWEVzzKkjDpbKJ6kvqsbzT8woWdefWQiwHbzjLm0URpElf63yjhxksH9gHpa0+U0JWy0To/1GbkPPXl5AzXzrecw8DFiYFpvpWMYGTffoGIxRQIhh9DMD9xgLduPq219VBPZ7340j6fxFobl2T3iOFJvj4DOwM8vlrWsSBCFZ4OxGBbM/A6eiskNX95asjaB3cHKE0BNdwYgLB5yDYegT34ERg3mOVu28AQV78FmyRmNdlCMMQeI7BGe7+F0D1BO3fwapIXrBviFVz5QC3FLmREetLyAM8ihAIc3VBCz4SmSVA0Cl1212lYSRC0JnlMi7VZ6Ono7v/y2lGVyK8hbC6zmIwmhGA5RLsPbPSLj9p6O//Unj4blSFgkBVYlVCvqYI1ozgGHl6/gxdENYWJIigReH6cTSWppf/Rgdzl5S4GZtGXtEXgxwS3g7waAsXmZGyQJ8ny9a3kBO0qLBQg1XHA3A5Ly4Vz48VMAtZ9wCEmnZ74Lw45kOdmYtpcwWVmsA0XKKGa3IGbBXMOK0NTBM8AwNbAe6awYW807c/TAcXJaF6wn29KIzp19fVUgqsLCyPgxHS82fgCu9rg2DzyyBwCSLOOdxgVxJeFcx/5VZO1tQ9JQeqSaXKlWO5WqWtkPvI4JYuYBFx2w1QIDLIYKOC7S+7ou39gTqCDctUfZlsCTb/jzSTD6kAQsCT6kuJBd5aGSHPYKOA07nnQiuAsmXLpED3k2VmqJSoiGRT2eSi0RxUgooyR+VBDaOSHJKoal33dvKgKWRHpzo+RuC52rYVqg3sbPG6mnZS/idR3YSYwT8ArpZirpZJ3OkXhb8tu+SqkSw1g+QT3R6qSoXzcBfVVGaZN2W+PlaayNfS0BbLAxRw5rG+dHLaeSkQqxs4uQ6B6dJDMFuf5kQeBz7ibyPwmDo8Nzjg31zhJQDfhXFckjIA7e2MCza8oX4drP4SBA72BKa/YEUABlqDgr/T10oKECzNwBCYKOk/UN0u/j9ni/5Hsa0sVHHZ1twuRk2Q31Vv6NshqCM5coBzPt9OPneuvFlSqrKkAVc/sFtLfX2YdPZzqHMEH7ZZ2t/ByGd1Juc6pTymBSTAUATGBdsYErUxOTuHjOciL0QnBB4zBGoYtzTkMRdj5IAP/06323MPsOAarruaLuSc+5hOAulMHlQA5hUswxEslBhMOcpgHWD7Sth0F8PFDsy13jiFuUkusXdDeAchbpAzCwtUlU70VXfrqIzwXDrMy9KGk2nNN/IYj9cXAgEJPnywvxsHYehUz78DIacwBOmrh3QXvNqE/AYExr/ojry/g/txYz+ayvh34GnINV94XN3Kw3sxnvvMpQt5sDhPgEDIg8Dnqo7AjyYIHNQKbN4ZrAK2ozSp2nKIM8hvhPD2h8De4m3v4xZ541SipxD3jKRQuI7IzGj8zTm1dGUc7o2v0DmMvwHWtwmRI3UcVOFoYvXZG8HeRBQ+PlR6SF+kqDa4Gg1wEefAbk6TGEdSuXprEHe//xtUnOor9tHmTKzpwAiZnExBNSqoQAECPxoGCvfhCFyKoPo9M/BRtTdhRNpALdH2OshoPdlC3ejUkt+gluSZB9Fivgh15VJnGlwCtUTLSLD949JEHwHhT8hHjp62lQrzqbSuvrNbXSNgsOpCygGH4FzA5BSEQOWoHtJVmG8Q0s+lL6FAe3oQz5E8IlhJnIFrxqWDNuHgXHpgRSTWhMmDjme6zs5Kla6jp4dgtDGDNNgLJG67QaC7gpl7ys8urq9szhUiuUQQdHC38ry5V45xW249g7invFV+8XuUfQ9xHyHuPZng4rjA4Q9VrgwrIVP4GfxjAGuforSMsClJ6QckDAbgQmOlKgqBD8sy3VcKuKss0pTTFAAmX6LbS5HhPkPcsgzSinTL9bGS79SXHpIA+yufmmJqp5r7Qxkhz2C9wnSTeyG03WxSHteD5GLTSU6AUL/m7N1x3959k/wMId7eRiWpu0Mf54SLR6VMZUsMakxKt/UrxFtSofIl4trHLM8Gbr6VqYjbHPk30Du4Ud2/YH3r5Bn8PwPVENND/oBwu+2mwchuY2oI+kWIexUM/rqNyV7sCUHYl5p+coS+XlqCta+HoIehZ1sZII31pWB3K2+qCBibm449LpvpYyRqy9xCTuwRVaLDeaFuLVvIhxKtTcAzyKBOYK6QoVx9jJspu+MuMszp2lx5zDuOuYULr0fcDeIWG7C3gn0HIu4BhHu8GbrmETnMPofjl5DuGbfBkZgXEcepzFz99wPfpPi2NHX7VP6GuHFuzZFVIqOuZLDW4K7gSslxYNpP9T1yIIR5Z7DyeDI2mHZHPUQmgrXfADMfB4ZepG+V+hR01QK6NtOEZYK+Qnaxg6UIjLzI+ZskZbS+QNqgU9lINZS57MYj7kOw96H2FSmUrbwZWlbLYr2T5yFqJsgvemfZnn+vChkhz6BGmCuluSTlQH23PGd6ytFQN+iyLFwrkr9c+dTZxoy8qO6X0yHEbVRYRjmBTUh9CP8i01fehfAfAaFerPtIPed/otA5ZAdSyzR9iWwO9s5T9WWZE2oNoT1OWprP0dHU6Ggif+jkC/Ve0sDZvqfiblSwOUKxg+g1NRVuMELetqh9QZ4OPZcdUUffP2ew6tTkkspwSCLGqtvCyrwbD9sPItrKuEUFRS0LF74RDdkDrDUflSUjlzaIJ6cIzpWVqa3CkURPrdXJyVTkvL6/P1PdL/3/NWiR4HKQENrOEJY++Pov6DukF5j5XOi+wygN6nZPJjji6IQsJRdDYB+HKnIjYvpCqubo+6AucFOYfAgs04TkPn2ndDPXyZnI5zkKrLrOy8cMkB9VluyINIv15RD0vrhzS1xFQY+C5U+W+m4Qp6FbAoeCvlwfKPncZEZaoZqR+QWdz+091wuoJwsg6gv0bqtn8AD/qpCfX7/j2IgyrYzY100ifkFRdvliDWEtTsmeOeHKvhFtjksaNfHuPzdv1X/rPxJcxqrSpo4JiTo8Gk5xUd8fr5n84i6DdjzTpPA15pVHj6kXKzsspG1PVI4Zf8zJ3mnnFmVLlUrI9CUFp1mVKluqF78/aMo7tU2E+FeA5r6+ZEmhypGZqp+UQ8c9C192b3z0W/RdMs/0lq/wpbZF0iMhlF+bq2SqstBpjZyoB8jrYN1PwHyo9HKTvl1uQHouLHsJiuRLCN++0JfbIq/hdEKoYmLo0E7QyuRQroeKe45Anqcgz7f0QDnWdJfdkYenP1dIA3QYF4Ktv0LcXhDYD8Hwh+I+26g8+dXlk5Kz9Y1g/Zulm8qWe8HeVneh2OL9hsp0xG0KAV6iz5YiJ+i7QdDRgUS6JfpwxFGo2XbQozAsFVBD3ACa+VkWoTUospVi1RzJVofUOlOrVvzj1pWzizqVXdSgkz2/3uVtotp+EAsbKYzoE55cOnCJDVWWhEIVAgE/KqTsl/GIkfxoageRfsmkqSwLh5KozmqPUDg5MyeSlEgohdqsbDhUKbFIpeSGk1tEQ4nl2eFKnEtGFkdUqjBahlJDK6fLSxpmF5+zQ44uv3+XY3++a4fjtx7c6qj5t2x/3l+Wz8BHiOPDHIimlEP9Yh6QwWaIGPOQNz3P3C4fck3XYMjZ9JNXOAwNJnOjqhC66dwHAYLiXAggHCW2E447O9cGHk9zHbMu/gyosHyvkjLFLpFX3LGVTmiKu0EovQnRCVmA84UQAc8RrEL6kkGhHni7ySbkTI6rQgCvBytnQfAvBR9U4Hgf6MYHQbBfhJBw1WPBM7kZTZz7yPFaFfKeCUJ7KoUVgn4MKl0nfa98j2s8y0jMTYLm4sB709tH5csheOehuM9kCPyhHPuFyvGsuUk21dfKQBuTp1FhlXnS80bV7aUF4uaoXCm0I2WJ8/M+CbIXw3Wo3OYrKVGn4+n2RXvMCRAxiZk/+Ea4tiXYf6F8ifLAh3b7Sq81/hEhP72g85cXFHW1Z+V33isaNh+GVUqywubaTeY36sXVnsMQysubXHQwZHJUVCclFk6dU1YaejxLGaEwX9bs4u1ioeTnCBKPVrTO0qkJXBG6QXbCNWGRUHlFFipHfrSkfn64cl48nJDcSEWIc7sUpCM7WvbikmTOl5/+GD//8nFvqc7jR7bsOfGNKR3HvdPwml+GVZme7IuedcDuL1eqTeRjaeD1+vFhG6kCiAA+nDvOkpluTJerSBNx+dk5B+S6YQkeT3RTo/PwcfEIOPcw0+PDe64NUBPcj0anCioEPucVTkhDcpRLn4TQUoi1nAbVIgcCx8XqefOtwbibQn14CkK6nJxGiwaOZ+L4W+dfmZIezBsCfIebuGec9ybHXd1sK+R5re0s2yPPYbjmU7I7KpubWI2WwBPYIrnfXiVF+n65xeagQ1kgBeZG5w+ERLKFE/RCaWfulLMg1B/aLDmHDIyO5XQm0R3lPAj/90gTt695KyvotlBx4njCfOT1sSwm+YOVFVSWCrB8tpmEX+jYupXEbKlMViUSsj/jkYZINnTyfbmqH9QYjwTWEutVyM/I71pxYvyKTaFLxxUFNJwaUJaUDnGIRk5EHTSxqDxPVOWkENSJnEiCk5YezMK5wojd/oGFj80yOpkKhxKyadbyg2KR5BexSEIKYpXbT5xf9GVuFKyuU9J70zObLS6LXz11Ybyo848jb7pw7LsPXvDdaHXx9+824tLnbb8arc75+oPTB057csmL8iJEp3aott6mWrqN/Ffm4bPFPQaDsCp+ROetAkDgp7j1AgqofQJhmewLvVeehXK3E5Y8nO+LehaSl5zQoyKglYgi3UAuYc5rbBMI8QMyAoLCPRcEjN8UjPknZLqMgg5B5jQ1Who8bquUrjzGudd5HmrCG+44ARUHd0fTfjP3IEEeN0Boy3DvbFSMM/RDMg8N2hCmgbC5Bf9UpRzH9wALdzDXyn6oLB/i3ENOjchxc2lF94dmXA9pCuV4c69cDxb+A892grNzNwZ795V8CPWz6CAO5Tubl705sfoC2cMqmYP3LjBjvLmqKNccDgKh/ArteF/490RFCOE5RaLmV7YtiNtVtrUlaOUq8Rx7eFPY/g7qXMiPa9o++8SCboUQ8PE6ZKPZ8cSARCrULoZ2MCemDqpnpNhIYqbSFdIse/aJIWVej4CVsyOpTndOH/ZeOGSF6sdN25x+UFQn3ouEwcRZyf01OpnQ3Z/4YkmDXR9b+Njyc74Zqc779m01YMbzs3r/8so9/aa99rdXKEyHukjK9VGe85A6Xk5DU/kMPpEn1IUQOAp8vl9+jWS085hhZSBS+DDesdh6ElE3y6cQGhQAjnMlom8B8+ZCZFkxGvjLQuTJUndchA4hkSs/uopR4LuN5sgNPFYNpBfZHyx7rjsulFzoxq31YKg7MfnB+eFB0P1rrudzoAVx8zjB3pfhvgbXbGf+K5eqobIUTHqdq8B58o5Lc6Ncjmc1YPMmZqC3JAbe/QBXGRrIf8190kp3kzcQd5PTmnfxfPoh1B1w/2lQSaJmtOfspk+QpkyDuPrme2/eq1v9l9flQvineOqe3kGywd6L0OiGzXi2LYjbSw4HdWylW1dNKF9n1KmQn5jbfVK8JLskYtWzqWWb7R1D7rkRdUZ5JPaL1cmZ3HfExhPdtU49E4YqgvMD7pzx5FVZ6GzmRCTepcVFO4it/ETrSsmLJPaA8B7VefxrqsePr1zY/efX3u8y/s2Lnpz25Fp3PP4u2LTqY+VcCD3Fgaw6xzFxti/UlWAvChy3uABUsfziBNaL83b0yMfHo9Bm+epEDvR3Hhe4CdfM63UnkE08poZeerm7vpHsDPbP1bdBvcgHr6Nygd3cJGabLV+7ylbo/PCp7nTlmga45jJ0ABvqW+UuMPM0Cqi5zZ9EkCtX89kgxA9TA9LXyc0Q6l8h+Hnse7g0YejefJbGyOd+OUxfLp+BqdFTwblN3Gasoi9ESxGTcXi/mHnfm5QCod7cqTJ50th8jg4pMQlvzGcqkubmN79lHMeuFeJQIuYnbz9+vZvUB3vPhKBz/XHXt1Gn/cUtep1QJ0J+TG7PcSfk9pz1WvG924WhWGWH7NGx7BmFSid/YJtYX0puNEk1kCydF03dMGjmE33QsZSCuG3UofkFTZOS+NaC2Ap0ZeqqX1866IqJr6ruE1/h+ikbJPSp8g43zdNH+jp5fQifp5OLeVD2csY2X8ghSJ56QeamipPnLyURk8+cQNSXfShs0Ni6+5WAi+Q0UjfIdxDqYmr5tr7P9nEwNQUt5pbooJxc4FSJ+rIb9ONtXYsRg5rhCXFPpkF+HVkhoS8PAuPn6V5yB9h8qmtVHnULNVHVOYGLU0CoL0dnezfdRb4Fw//XqRYt5D0m0efIf1FhpkOAY+Yd5xnK7UX2cO+QI5ubL9CaAXY+qkcjxNWTbcyP6DCiRbRzEMe8jGwJoZ7iOpnvIgbSh7h8sLzr0EN1aY5KsQVYnKVXZ/hbQt4m60rXLIbE7hjRpumJOT12Bs19YtjuxCuHJHT2URGtpCCauuKRhUMHhFSqHOqJ9Gl+/kFaJz5MmSTeMJx7w5The1416UXV/49nJrmMNzLok2Q5hR7Cer20gECS+vMh32TZpm45PFokvvSZuZEzlyWkn+umskUYLfnqalkMZkbvGccx57pLAf2dQoTK4dQNFYGK0gS/zaSeHSxbqmvlF7DwFCcS9eQ2psG9e7gK10z62NvAG93lLTK1UwJ29Zgan+AUJ9RNpYt5TPbUPWQSGtlB7nkbeRYffYb0RWWYz7zNe74r8ijZlnO+UKlam8/kYSesKXREGyCunhxuxsrt+hhZBkHfjnnhefcGKz+p90HcFDdbjIW0lfkBws99fpZA0FnDE1C5xshT7vxZUAXrGOss5EfEr1wcVvaaY7J6PRqyqVs4+JQf0eOfXzboIK2MzQ7L8UmbQGc+MZ5C37HxpRcaI8Mj6CwapXboP/W5Q2/47Tk1YNZjG6Vg1wQwe3+oNQ9TxiFU9zqWK5CdeM6WQR0hC4Op0SGM6k7yDRjaOIFc4Nagoeoy2wl+M19gueUThaUBmvpnpbHqKL9bDcFjB7XA8+1ADncwD1Sek8HCzZDvuzjnFri3LTz/a/zd3glnIznXPiebq/YyFh3WV1w7tKlnsYBQd+XzoQUoMh+4VchoqtyfK78g7gCoH73Rma2wxXKoaz02kUshmIeqfdERXY44PBNUlyuhurTRe8uvdpYc5AQ4R86Hjt5DHyyz7Z+yDTvPqGR7o5K8Ti9CtQtaMejpOM8lBdcLnA65Njgkcs20SEi3MOXzCmM5hUtioZSUmmij/FDpxGgo1SBRKZfmxlPHhrQ9OWXUKxUqfmWj2PLJUEf+vOfPJzb1s/l/B/OKbKo2k+lu2Hu67ILKMMF8KsXQ7nKskh/1frKzeUOuhMpwu7NPzJZCMOVSpFkKXTsfTX4nfbIMRpoXUHFOd8Lvb05kPkQ+IYh6mfRTR8qN5k05BQI9wlWGr6U5dOqZ5l35GK3JgXaJfIG+xX5uiH1P9CZowRC5Amx7j/lSDoQ68rGraBOktTpZvjPf4Jnq45m4oN256ESPkSQY+ybkdR27WHp7jyhxn9vwBBwnFVTrMB4sZT6WdnjWoc4K9LscrE+Tj81H0lKFZaKtkI/0YX+ZLbZesMZCvq9c37FESp+sH4/OB4NniTXXRHXqMKgph+G4tLTCti7KthNzoHsNnXefateoQ3lu2MbmVWY3e2bBvZk1vX1AkLgU3rYQquuhx36uGqJoqUqMlRiEupITcSnAdp7sqw+RL80n8jUEeE8KmdrT+17cRcAJTjE6hYfJB2DFJ6EanO9aii8kSlUA180AszaHMD2Le51jXpXtuGMMWR+Merg+SN6HfnwrBI7L6XHdhLAb8v9ZnkPcmZDVJXobpyxxG5+JEOqWYOxZupXXkbbfQdmISYE18ofexVugFO8zT2VLQ7Ray3FPKl7cOuhNVJxjyeB2KjrQ59c4N3a9Yo2EfD+59lsdVntEUGe1lG4XDkUn8e9kSUlBPDf8Zyxk8pLWHBkL2QHxUGqXpJEBTy16MH0KWwY1AALQDF2tqWjSo1BCGoKZF5hpslBVQOfWYNytwbhfonPXXL6lUMss2YLqgfkVQheC0JVLid7R66RBgCytzLZEztO7ydNmgvRSWTLAtRyzpIneV+aa32QkN+e1YVkIAYYmjWeYKCk3t3KRvKBbQ7jpk3IV+J15JWUQ8u9q3sKzbSfzOH4JAX4WHcRznGdgS1nsBqTKZRSE+ih3bRdci26kTcgUqCBcak/QUf1TfQE1qR9F/Z/HKoV8f7n2Z4j19kqSjVRE/xYJ2Txl7YtaJQtjYTkirJKJivLIHkU5FeOj6GAuWFSQ86b047hbBusIsPIX6BDuwy8DFSAbunKZGS/lYNcYdPmOELoHocKcAz39aaeOLJbt9V4yCUL9CViUm7IJ9/dyeU2WMlwXh4pyHwS/m/P4O06W0csbQtgerPwwKtFJ4OtXXCvwqxyijpCP0NpcAvZ9hDq7nSgtoCbNMF9B9QhB9WCfYqrsr4+Tz6l/o7UYxZYInc3z9QkyDMK/OfT4qRB8bpdygG670pzcfwU1Cvm+0udQJZHncZK21RcUSu5TqHv/iV1jotqosE1sLlp9F9OmfjIV3veNsju4FEMGdQgIch4a9ix0ZudBhfgenbXdyK7c9Midnywl6NVnQ5gegOB3NsOgjuwNdYQ6dokcj87fmxDC21UTuZKmSzsGbH422PxLeUbVk7ORxkLwnT4NvZu+IXujb7BM70ELOdJ/IR+Blw+GujNT74+2hOk+QgXUzuSZhLpDLZ1bjd0FVekK6uLcTpJxGxpWeqg9ZEgkLrOaopM4XokqsGJfQQJqg8eFOfPOJA+NRkIfqlCyzbsldzi7aAb/DGh2tM3lGbBrX8fcX8h7EK7DHAN/I1m0R0N3/gVCuB0EuBLqifOjQboUBFhDd34Bndsz6Qsiu6P6kKWXyA3Q+2+yr0sL8O80p2ZYuVEfIP3Mw1IPFWqhU0cq5SHo/pcbTnw4FzGcvpCS79SxVQs7bdCoEvL9pHeektgyRoVlelZCmi+GoMeV2LONmJ0/l+h1gnf3k2ewgcB8KJdC7Gboo2WUGSmXqSJ5kCqFLPBVjw/kDqgUvZ1KMVW21mfJb+ZjeUilpIMbNPI7s7h2CPoG7d3RBxKip6Cz9sTkdsf3M6QpKtJGuWi/QqfyFfwcDGH+0Uj5abMkd9k06fePD51nsP5gnoE60VB2RMdxnj7Rre0u9i2QdkqWSKk8Cr2/l2splskuaoaMc66wGfy/xUrqXQb/v8BhXw5h3OmOVgbH9MgMHCZYGyFhegYuxFkTuCRbkObvCt8xCPRiDPKjwe5rBIKD3UF8sGFVBhs4zEsy1vWq6wjsZdPBkw5BNc27+zsCWNu1rmfv4++8C2fa0NnJWRR8ML9gZDb9/p4zVgYbNMww2VNl+Q5tdYT0VVzJfukggwfn1oXB1ydrcru/4D7PMSINnEuZwUYGNxkFMMM9r8m6QvVlitNHOGsTcKo16dcEe3kGCOIDAecuy0EcbQZ0dgqOA1yDwAoWxFM1qm2/TiLYJNfNQqkFNL8F+QWbwhLcIjD9XpzxQgfaAMEa7PQRp491kI5D2XSkHYTAUb8gvqbt1DkjJzjP4HzF08DnZjxddoO/GapvcMVd8AI1MQjcYOt/DuZZWYbguRbXIQIBT/+Qwa4SNQl49Q8XBDeJ1kcQRwFnrQyOgx0DahJweusFcemhtqUo0vV4CmxNqEnAuZ9nEJce0q0QgYCvTUjfppCrTdWUJn1353Shrh4uRyC4lHVN5/8RZ6h/EmaIvG9fFGtfF2uertv3CwScM1y4Fyf/dkvvAtUFnLpRcBzs48kBhOpxwTF9jjnIxL/dDBQfNQl4yP8NwA1teb42/wjq1EEeDJzAXH178+oCnn5NIER8r4DNvVk+KwScU7yC56JvSMCk6Vs2fojAuGArGK7dzmMGDu0QnFAdxLEFIwIBZ/oA3ICAccEWji8h8Nhzuvofhj1YwuZ5SXBjWvux2LrsZAYg0+7g/ek6m7ROsHDTwX19CO676WZxA9xf0y33BXg+1CvQDoGL1hMH+r+1IdD/KXDsNAYfubrgB6DgU1iCwQzOG+Q1nJHivOVqgNPxAN4r2P6b7+jNuRQ52f8NwHXLg+eiGhP8nd6qBOpJ0EIEFYfqVTA2wcnUQUWtvudS+n6krFiEm4wABMsWs9VZH9/8XwcKX5uHUdlJATOlsbWIYqR3us5Bhgo+PK0T1QUlOK7uVhnsCueGnNPgLf0gcjFCjWtMp4GVg8LGZ6DZr7ZNa9NBAaLAULiCmSf03qttJdSg3FhpeJ8gUIAI6terQvUKT1QfYHNurACZOf0egRWnehmlI6hAwXMGu25w4wCeY4Vb3aZkGxXsI1KiohK2m8sfuidUu0VyJktqfdbmjggBKz7u/64rAqE+3f+tDWRf7n5McDYRd3OuTa+uCWRX6vvBTm4UptXt089KGQR6VzKkq1F/FxTI6vegWuIte7xmoMqY3ppRBWTreY47+l9AUj5lm62yZRPzjLypL5Th0A2uXt/NVRv/t/pmVW5CKhDokQECVqq+PFsw5Yn5BPvq14Rg5SR+PKpH3MaQLcjagrPFA0atadvCgIHJqOxfVA9rU6lqQ+CKTFNX9fypIs1FWBtwWYfdEai6BZYYb3/5jRjmHrnP3CG76MvkCCjcrv+icuRY87Jcps6S29a3gHOPlpqsF6P8X7plckMsYjuEYBm2H/3fAJ8hBPtfukmstSDQs9MrTvpgUE3gNdXLgYIQdOzYQauOQPh5nVtkKA0UIIa/i7v9X1ZqN6EgDUEfYF3xsv+7urLZoGH6S2sVkS6qvowzAyRHnwvdOwRyROmofHnQPCfbrm8BJ9g5DBg7ADuUU7w/HROREdmMErTGeOttrAA/xLkIAXPWtvwXtwgkqL9SrSELrm4tjj0QqAYw7yC4hSsBdnqDvkQ6mJ6mN4K25PRryerptvB1BTudgUWFa5Kk32Nt1BOCZlVex/wY3MJAgFukfqNFTH7GS3ESOJfHKLZ9oVJOkyLEGUdbjST1Twg4QeGsDrLST96fVeCGs/t6f9aIwBR2EkJ1SwVBnT+wsrBSkMm9WexrD1aWVa3ExEGpQ70//wIKeV2ASzPSfFgd1Tukawp2ogMrDdU37m690QGCrM2t8oXuLSXg6wtdTwntrd1OfkUHsww9qQPd1zfOyJBBBhsXINxl9h6x5k6vk2wel6/cdiqvIG64t9SdGSUPm6ckpy50xQwy+EdhbpPlKi651LXtXGms+8k86NvFKgsdcDJ3hRyoTnHawHo1E2aQQZ3C3OANYKnvpD46k9Z1JjeTuZywoc+SXKvRN6KAN5NP7JveOEJGwDPYKGCulXtUVA40N8sk9aJUqjJp47rNEGhb6S8MOk/2dPo4eig2X45jVF0KeOCLwt/qoO2W5xjWRi1iX3gXhJo6qf8kanK2yuCfhJYZFF4I+bZmgFymrpT3INijHItnyZbmablZXyo/2FK516WrkDH+lXWGQMAZ9mNEGtZVwOnyyGsCE+K/hYyA/0swfeRS29fNqKLuvZidSzsYIYh7TkrtCBy/gw7mC55btflcZtrXvfPrS0XhwIy7wRqAAs9h5H9SXeKzsdKtDny22hyuagOvof63ttdlUA3c0EuF5WHo1m7NcVUkjZyOjXbdtoCwW1HqFymEPu7s3qqB/G4/lLjeTzZRJ3gjwetTqFbnw8F7c9CBNmPaKzl4wsGZwPbMoeVgfidHOcmegf2Xg0Q8DpybCM4YZ1w6OKeSccGgTG8EHtPJi4uy8+9gxJC4BIFx9CWhTwufjS6/fLbq4FLITBt491Gw+Vy8hgMx/Cg8H4yIZrCWUBEQJdWNkIRNfxnD9RhthfyHkgNVJWqfkHdUP8hMqRzlSh1pbQSdTu9b1DkCFYWbj/KXYUcEoiYVhR5tPOajUZiD0cTAg48DHEEaOhl9gRAM4Q9DYLy3g4GHwPf6AnfkgccMrPd0fg+OWVGYZ3BMpywiEPD0QF9udl2CY6ooHEAKjr01vz2PRx7zfThSyOFwOm9lBHwtYbrLOQhuEM3cIB/a26GC3AUV5HZ/DcQh8pV9HnEvIm6YtzuGGSlj7GeI+xpxb/zFtaFOEAg4WZIqCv+mEBHVBXzvtON0AQjiOHxO1KaDc0IB43mfAMG1ge8IBZHHgUsuGTn9PBHM/gnWMQ8EnKy8FyN8pOvg9J0J3AvGIQTgsD7jDnJHGawTTFc5123heLXXMnLU0g6A4N6LuMGSolri0r0ANn/Z073t454Mmc9kuf0Ox9+uUI/Xh4rCPPdHoLrBG3dDIKulI5i8QF/t9GHnwBebE4FXhcDBKVhGbGf/lwiG+ml9Icb7v8EkisBpiwgmGVTfa5NLQQdLRlQHZwhRyOmymj5re77/yy3/VucPnkFtCMkI0gl075DpJ9PcQkRJdB6pY0ch7EN9k+BSxFHSqI838dQS9a40tAlJqNZVnpjrRcADcJIrcS9C9XVN3JK+AJuSgBkZgnSr85YL/JqZjsIZVBhWEM5iYQ1mK0EE/uEBKJgBgoq3NuVwv/9b3W03uB/vHahcQVwGq4HpLK+abvKAvkfKbAqkSN07Ji3MbbKfulr+sEZe4VdS2bK1eVSO0+3lT1suD5LPVVzy7Wi5DZWhXOasTFbrU8DphRfMyfQ2Mv0ryN5UbciWQaDwpqsetSFIwylxZyKw03g9IwDOvg908br2mAsmcTzi/wagikK7feB9yLLlu9ExLINVAMLdV2k5ET2ly6mSqFtlkA1BA2BpxvzRy65yqg2DkMjk9eQNpIvqM6UjWHEJe1iqvlxp35bNua8S0wdYnwJOBHrsZv5vgGAeJtUYqhRkuiDQF3tNNizydu0VN2LF+7AgXGEAVCO4pgnZeiwj0hD4nxOB/p/O6qtDoAJxSlv1ysMWgTOZqCcGnnrVl2/IwIc5yvVtuGnfLfwSKoJyS8ki7pYMFcWZBBEXMg/KeMahXdzSCT2tJbt6G8uqT6SxE3yWeFOZGujoAda3gJNVa/KnDqaw0VbMbe+C5+DjU00JHjKYqlbT4ErgtB9MY6PABxXHbecNuK3xfASC5hagBHjPYL2Utdm/kZ1WthgEO6Vu5wXAfaw0UOUiqK5kUA22u2yptpNy00XeUkPRYWS/jbaqiBSYm+QcdZUshaoy0DF2XHY2A2U/3Vmm2aS85OKypaF5Vbo5M+ECtNb4mkj/rKsI6wmBFcXb3Xdl0NTGcwyB8D6KEMRVD0GaAxCqn0vXa9mxC+IDDEAI4iiAAdiKBPHVQzBBIbCiuJ1801DTSGawZklgKeLemUGa9FB9CYoMAKglHWxnsRB0jkp6VpAbZY69RawZ4LWoVFfMUDF2GOKeWTEWYUZJyr6H6z5H/DBvQM18KxPNV38xFtQpg7N5ZuBHrQ4KanVLCoXpCIRgwCW4joMswd90eWQnlQji0mfi9/d/0yf5Pu3/Mh0rUQDa1Cmc6ZWNczc56hg4xjMueI+awPig8gWWHnZ070IgUwfvz8CPxJakuor0/xYoFAXGdtYpNRd9GNIGSs8m/H3sLdRKqiVhCZt75RtnQeFKAF6cNi+6sRB+rYaO7VnyW8k8qiW6teyg9/7rKggr6SsZZLC+ADYOgwIS5GGoEu/oB+Ro00d2g+B+74TcSFvdT14yd8hNKgv9Fwi/LZVtdXeZbJ6Sj1WuHEietwtle32eTDKjZRg6luc61aRM7tf7rrQiWBXqksEzyKBGQBU5HGycBB9fRAGHULtVFvTt8oNV0KDZ88pyo9PcVOtGx8xk6HreyLX6DS0h48jkzeQXx9hHyHlWo8JQH28qne3UKoPBSsgIeAbrDVBHGjodW8ubLmIWhJhiCGE1V7k1LGlW2JFsDaGPmzvlGW4jjo5kKz8uap6WQVRV7GLZy1UEWlA+8Qf6JkkB8rZg/2K1xUoDhlXICHgGdQ7b1okijbDllDDowTHTSZ7lJrRg3/0dE8dkc3ON7M7pZhDoFxgn2XIW9XTdScZDjZnuWDxPOtnhEoVa8g0EeTIriMqWg7jpLbddlFIZhDagVveIjIBnUKcwPeRM2VSSpqtcqQfIcnQg3UZYEFaOTYi+Wz4H61a4KpDvrY+jmsiFdF8DYyv7qHNQE5WS7RyLRxCX43Ue1SJp6YQeQW0HVaWvaL2ndNN7rbQu40rICHgGdQJ7ga8DJ+UQJ9D+SraqQgY74Y1JGGrJO+5MFtQNMnFYGpjb5Qxuh2jL5VInuNlSzzwqezMOGvbVTsfOllzzhpzj1Jclcr4TcnZMT6l1hLwKGQHP4G/BXCHbIhTbIreKGXXqG51aYqUIakkvNVRK0ZH0hDcmRzKJvhYqiJU5TlBzvUE/sPgTzmzIuEJ/LZgJcgfY3jj1pYHXCdWHyTCoKov8ytDGfuvO1oqMgGewToAq4q3ZmBKllOQoLVtDoHfX98psWyEvOwN02B81LpOnncM0RNHc6vv0a3QkyeJxybIPyBOOnZfLLk5wI5JlRnidS/D49mRr3EOZ7/wVx36W5hBya5fJWNXaGxSqDRkBz2CtQMa2Vzpfkcmmo2ymB8okWyljnfe28teNNNLd7wzWM1dLFz0IOndKLnKdy4jsCN25UPd2AzTvUAJtgTepXF8mE9DhnO2mkxQ4nx7Rx8tkVJhfnT6eI7ubMbKp61zOlXvUslWuguaQEfAMVgt2HE1PqbTtJRudxF/RcZzveDPq+xkl5HI3TBmWHU0X2Uo/KDNsSF53ykNM+rk0KXnWaekQVNvYG3kGe59FZofqEjIveG7N+Htrx+IcufzYd6iaLTs4oae0NpFpzg6+j/RUh9RsGkxHRsAzqBGml3So6jgquRMaR8TmykPu0Eh7J9DWW65aPyRfQs8uddIU81hcRaWLY904dPH+0h3qRiUqxpmOxWPQ22+WxuhILrGl8qjTu2OyK/fU52RhdDifdWpJrmxi35Qtnfqy1NtunKqK/cF7jjXBBjlU36Feh02stjeHwubIB+c80rRrs4sqoyETMUpuD2nzdkz0RxEU5he/b16wS4vfHhSrF+bHS2+/bvJLM/0sMlgLgJ3pQnw6hOcldafMwfFS/J0PIe6n7pIboZZcCmF+GHpvJVQSdgXFXoGzlfhV8jhUkItRIU6EUL9Kq4dtIHHdTSogxJ8hbj+w+RJ9hRQ5+/ixUGYgdTYi8/TZ0hjMnaXyUDkg+GDm2bqNNHMdxzByN4gLS5neRbJdffpFypBfzBbLFMSt0bzLDYbBzy3scny7hh2K2zW6rCcarPOzouaCnLBuwnORkP05DNrQYjcvKYktjYWthHVSmtWf0TSibVFevKKLVvJ0ny3bF9zV8nR7/RZnP3tx/Ysz08bSwM2Z3C899HrLD+ZKSUD1YMNPjEcncRAEuJM7MtLfCZcFaxJWnnHmOiVRegG6qIT0YBxE8WweqwFQScj3VEuW+776Yd++HZdCM1A6caAH6swhjtnD0giMfTj1aVuC+0ASka6peUX2Y8fRLpC2ju2z0OH8Rq5jnZA/INTQ9dUvVZPZV4t/XcDPL+rk9sbMilY+FAmZnLBNbm+sjI2GLAQbbWFR+4KQSs3RGgKu7JbKmHkRha473rdRXmVhPFI5lcIPrSx7+fLFqQi+Qr2sirOaF5Yfc/t2pz4yoOUpD/ft23eDqch1DSewEFQEt+cl2HcLhBn2KhQQj6Eo2Gvw9wEQGvpgex56cTAytNyqWU9P0kcE4EwoqguPsTqgKJvi+v3cNLJKGeY6kit2r3iGnvDoSMbMNdIHaS3y6OBUi6i3s4fugw4iffQRJ3n+PkF/yseuEpCxm3o++qqBPO7aBabbzNswQR3mzc10cTnetfoovNdceRAqSzBPYLX41z5826KuB1zSsJPNicgp5xZ03gJCOy4EQVVhtZuKqG/CeDKtkhKJpnYLKTubwp4VSuQ/sPCxWSGcC4dSkhdN5IaVLY3i74hOFsyfv0NlNJyQWCSJr2mZm8mPV1xaOGLc722lbfS27U5xdtgNCfSygwqwqekmLXlsOkkzCOvViHPbjOD3LLDtTLCuW/Qex4dRYO0NngBLhRSA5Uqhr35k+0iBvkumqog0pxqAa3anBQPCOdWpExF/iQsjLzsxT3nCimJ+0Am0luauk3ibLLRlEETPAOf596fkPie8cdnVdJXGyHc+GP8tx+JRj/ntMlQCmgMhmOY+n8U1hJ3XZUk984h0ZAWzFXKYs7JkSX2oKCejs5iE2nGoX6niZoz0ZoWx82QTvJ8bzTTjPPOiPtCzrqwp/nEBP7Wgy25nF3Ya9eLi+z7lDCXRKYlHk9uicGeHwdpRldhh6OyhC8DaOAshzqpsDPaeTpZG/2IT5qFxTQghlVCbhcVW8G987twX5cZEWHtzlvLCiUh2pFwnkkpyI6V2yy2LshpkJ995vPXRttcW5wcz7v822KM3V8vBEEI3swi6aQMIwFcQlJnuXFfZBX8nbFckbS8RCF0z54DUU6xj12XSGh9zOj72xMCHQ4XkFrBgOwh/FC/zOd6nGT5yEZla3w2Go+Dhw0Pv3UpxObNK4ULwKAlvJQGblO9dmpRvRjMyygl00m3HSLv0UNf8x6QVniFfDZQ/kMdcX6A9t1Mrg1mF8Cwn8FA/IN9C317u2DfH24gWasYNTlBzUUFvqmL6WxzrZrm5sqI7yiTq1hReqeet3a0myUfumKGZ3yn9QsYgf2912E2QB6APkFl4J7cTCJ51R/Os2xBgrfCPCvgZ+d3uzA2b78PauObUqkSlRqlDmDlN7VcKcTyCTw0kbdKEwNohSW2WMqE5ZPSssDc9LGUTNgQdPBZJNDQhAYNbXJegtmfDoKNYKCGhUDIC5k/EQ0lJmXAqHl4eiaAiJJJaItBz7t3xuF8eanXUX2Yf8ZuaYWiah8ol5glpA9bJMw+CBYdAKO+UC+39kuvWx7sDAnqTbCo3Irss+QjM5i1BkZIkPsZeEMhmEHmt74N+S3WAAtYUr5MtxT570t8iAqH4kn+7RncryYcgzbIpPAbr7CLHyNOg76J7h/MK9wMgwHOcMBp/0oWRCU439ZbroNku2C2aS3awMgxm1XE26LYS1YORZymEjnlqtzUjn+Uh7+U9NUXNlZecsOE6tBpXMA7Hl7uKEfc2sFU3yXe4pIQ3VjlgeCIK4c/GMedSPuybEcNQn8jiUejiI6SLY/HlsrerHDHJNSPlCqc6LZfdnNqj0ap9423rrqZKKz4X9PRKdErXduOtf0bAL5C+8dMLuvaDIL8TBl3lhcOuJw7hngm9mrr2/sba1yPoKcbxRBfIBXEI+48hqijaFOSEkuOjKOjcCCUDZa6S80PQycNhmx/TySVQT5CXcXmGUSkUvhL6oSFoKTYrUglVxyRzwkvDhfFy6OflMqMkd14snPq6JJG15J7tTtjOviMj7PsQ2FdQqPdLjmoksxA4a/4wMFhIFeLz4MPaGD4VJ8kFumEct22G4vePHeMWyjJ3zNDMF0g0M46bl+D1+skyCDD/I+MyF04AQC3EH0v9vTFTUuoLsHdsIIzUf41vOVDepGy8psfIRj6jkIEBOW2Ox545LyzbgPXrodJMALOyg0e99xSXxgq7fBRsN8hiy2WIE+i4FKDVOcJ5/kXkUf89Pd28BEJPigGVoHJ7OnVMzqCgIn4P6P45ugsqaFJGurg8fwDnHKeLz2ccyvImF3eKfI10Kcfim3vMrv+D5yxGKbEsCr0tapzZcCFanCVuEvlaY70L+NHRK7ZNFi0uA2te+OzS+98Dq4qFcF7e5PKWOqQmarK0Mgd/PWevKexIUiGsv6luDaGcTVUDH26vkvLwPAg66DApp+V2aRgOyTK0ApITLs/Ji5cvRr2QeDjBogI9pcDgVG0qQrnRSl2SCP+RSOn7rpz41pwTPntPn/bF++rpuQ/Nu3zc2+f3nPjKkB6TXp+kjpJTIWxxCMBHrn/OnFgyyu/MUDghsCrPCTSaGe8YR03d4DHTswIYf74oBQXnbZY/fzMOcaKgRNyVTO/NAo/7K3hRoPHqENBgvucSHiN/px4AC8liiPPUhxQYmsfa89DDsWNKCHRTNxgzSH6DQJdSbcEbcLog07ztBMf467kY6Mt8rygEE2qKflhmQ5UYz/dGx9GrOBqdT7JxruyMylvo9PkkOoYsmxyvg6qvgDBT6JlXS1/v5kgmyysOdn7GX8rDQmXx7lcAxr7Ij9vFWVnoC/6Nm3zON2/B8oSYKPO9N9Cj95UO+jA35XCtsV4F/GA5OJwdS55Hf5nscMTtP28luYClnjKp7SDEP5HcYmHb4jvpkDD4AhqUkhcubQG1YwrZOBZKbnrbrGG/RqhbQ6h3aTK/ORq4+a4yiG20vCJWHg9XshVw77Ks0n4wd3lkn/Y/vP3QRd+/e1n7se9u0WnCW24NQ44R8Lcm6GOkQp8ug+RX5M5Gnsv3RPBwnI5MpckTYAWGocLhCbGCUtEUxzxPAY76LEMx5vksfzIz86HAK38NxAjy9wSeOw/zt8IJfNg306XwMT1h9DbaMr4XnnVzWHn8IP7m/QUC3cAJdAXyIEPHvLX6kOYLl4fy9yi18qwT3qivG1On5ntS6OL++utR8RZBy/JdW2+VT/DMbi0S5BvsqXmfG33MlRbmVn9lr3K52gl0rreeoG4nU1AR/nBl0MhbAEqfhPtB33T5N/IWPFUHyc9Qv7wBovpehxd693Iw9tekFjzrJmhVXSu4rlhvAn5yXo/bG+bt+rZJ5Q6m/iwqIefnd9lKazuVFqWQtseUJfQH0ZCSGCiYVg68/0QFAcdjbV5h9J8xx+7WW1MF7TGFv1FOccNoJDXFmQqVKShLqClzi3MOOv/b98ipcunYUYf1+Pmtdd5pWHWQUrBFFDrqaU6QCX4oCmQhxKUlPjgFmncLSXMwvqei8MPlShPph2NP2JGZt8sAznlxWbKTO45CD/fSeBvcRmWmOw67BUJ53dfuniFvXRm86nMUZui12lwClWOQ/OnUGggBBM9VKpz+EU9GeJYSdE6d8IY8HVvfjzx4D+QLndpVFDCsGzFEcGyM6v+4s4Igje3vqyVarnFpsr0Nn/Q18gWEvsJJTiM32ZrV5Am3WB3KAB1Bb0GkKN4dx2DnehBSZztHRdjHVTJUfPuJtGf9xLWtmT8+b9R8C7UJUMvlMPfsrPT5q9zpbrVYLwJ+Uu4Vl0e1XBkLyeGvlN4y24ip4MhAXtxsCTafSDMfdOjDJs9PjKGw0xzYonlOKy12hiLJKrtLTqTyY+QhuVF8BsDYymKFb1qeCG8Lin1v2tKG23QYN+rYqye9NuGKn1/7BElqZed1gT5BRoDRb3AHnhDwDrkqYHAKdQwKy0/+MUOux9huIRqvEngCHQFz8fqYv8VhVGa567N9jzwOb+NY5buNcXn+QSccuehK9JW4GixjfWFlJXODX/h7mrtnyNtswEblE3ePiD84E0IebP7zJEbbOKPwXONdHlneui44ftypIPl+RbpdlqKV+sUJeMxf+4U+JJ69O8cM9JehDkNV4vPlQBAB1VnmQId3/QAIusf+J8pP+CBeL2MT347dRr6tqkBN3PIeovcAiy9HOiqDOb7efYgUo4M9wi6Wz0E26QucrjXqXMCPz+15SnFxo2epa4fBzNSZwbx/oGcslTZ5flky/C5NeTlhu+UYebLc2GSS1TcnXLmlhlri9OlQarcZCwr+AMtDfUmBbnrmgK+/XViWtX/3ia/e32n8yKf6/fZ0sJHseoU62flLbA4BotBmy2IINIWTwpUl+a73z4/mqqHs5liJ2rwn8J5OHYZAUyBibp1zCt94dxyXhhBg9rO/cXlCGMztkkeHJgqBE4SklwcEbp7LM+IvNJotv7tKlOV3LK085vIskDxztTR2bqshaLQUuri3diNagLfdNTFff75Jxrj74NuY/v4ATkQecPnkyJEQUK2vlxloLca5e+e4lYPZI3jebVnA533e153DeA5WhDzJB2N769Ek0JrgOnTUG5lR3rQyCPM+fly++cy3aVfIli4ODTtY3FtW4l05HeqKZxX6G6hTAT8x54pb4iE14j25ail07SUWakk8ktxGbGi8G5xRqTMmLNztRd40CknmKGUkZMfR6gHm3iqR1F9nhaGWhFJbc0CHVpWF5XbwaLmrpOuENw65atKIz707/bPQx8k0dTgef7G/5oov0GQ1d0xQQCO+2S4OvZLHIV9/jILdeIzUFGgIp+fcjzx4Vt0sn7q/IWxKeXmiQpU69ov6eVLAmcYXTuQynMIK9t2Ueep7ZAIY2dOpo/5KunGwuncft1EAzg9h7mgZQuY2b2AJleA5J7x5VeZCb7AG97KD/coTkTt5DOHdiy2K7gM9udgbvodQe5aSU+V7NNLeWGeR9OWP+kI+dHmxUjVHh5Vxb/qrjbGhbuDbu/eQWWDrP/H0rCitcY+wI446QJ0J+MHZvZpA176aHcoTsno3Cyv5g+qHUuoCY9TLUD8kOxKOsDOJdq8iCWoqyilvhT7MTLI9RPzoikTsC6jkkhvR7rkuHTtCXfnzq17H618GmVmdA9YswqPSOgGhsIWO/9j59OYY5vir5lro2PywMcdzTDvFpaSANkPKhD+bBQJs6zkxJkM7iw2Kxdv6JAL2RZ7QYb3Bmgg6jVQnCj0PPimRl92VSAMh9XwzYmB+5huWY92xBdOmqSBg46mQq3L3rFFf3WDnk8xbIHu61sRbMu0Tl0/cs3ao6fKS/z5id/LcX8HA91DvBtPXg97tdYatnMR0eMZNzQjZCUKatCXSjlKG1mtz84JsQsFFJ/IYJ8xWCsz7/tJ75VC1cE+Us7L7+9ahOkCdCPhRub3bjim9cw7EdAkaLcmJV2xplH2FwhpW5tInFz/wPNthq5PSsfGlO4ZUCqyNzqS2rcqTYbA7Wv9I5Y4DZj4xeWm57tpxwktsWDdI0HVTtcFHSKDzZf0OUBzC6LGrE1Z8KDcjHEypOJqJmAmOSalylINtr5KfncAzVPrLjdF7jiwZ85yXIJgLXAXI9i0cSfH8q5lHX2kAxl4EwS5xd8zxrTdhsKN37ART3wDh9axBYu/x12ukxx+fJeZ3PnvJm3xWAt15zwwZlUeZRtWTXXCvXAhlOd7XMw9meZ1NlMN3iCt2cZt4pkD1pYxy92NvaAu3VTiXdnjOWfNZqVp5O5+pEhnt3oXpGnqdUn0wVKHFCPPkHejqzzGuLvC3BfzI7O5No1aGn5DXG/qlnUZLh03ZPioSvwssLtnhsD5KusSsNdBeU1RTdsMn/40qC9SSg6Lh1PAwFPSkCb/H/K7/bfggl/EGDn2s3Ko+860eEZnrmmEO/BAx+dIJDYXtRrxtkXzk/iY9uaXcUVIxdN8oaA2d/YECUMI8bNxnaCNvOPbN8dgZxfpulSDmQ6SImEx1uWlPl0X2T5L/IZg5dojXeqBFmOQEPO5bdCzYmPnWQ7/C36nMKnnLVdCINwikLkCn12t7xO7gT1hQ8rC7rlA2MU/55kElVzjGzpLdzADJcYy9FG/s5d+S+evzpcTOkJvZPuH5tmIfw/me/IkWBCzOcT/zrm8XXybbQLi9968j/G0BD6vwOKUh1Na0h0pyDzuJWaHIcU/PvavE2FQp9fDNGyR2wNv97I0+pg4qqQi9FkUHMqpTB/ef+uyEZRVm1xumPB+sErvRoEpPDEOwWJI5/IZA1gprAcRTQSFJOuGkQC/0VZAsfHIKfaXHpEg73VWSLH/XihSYleKHODNI6uNelRBST7ePoKPmYRyPIXTO/qx6oyLxOaAJo+UIBp2+cPeJeIM3uouMcMJM1WYLv7UIg9XZehTIQRDKKF7C2gqwMZ+5yFMhoGN/4K7jG2/ijUaCiV9078n8j/aH5SvA/oxDA21P8cx+6Jjf465l6RztFmmly+vr7n1pFa7nDfNzLIK/dYm/JeCHZ195JAryC+rXMW2vGLH8vif5t+iEnNOgXVMl6lfH6Cp1WErUVziGUJu2E+ZuNpJ/p4x2KxT1/2P43zIF/dvQR8jddombIOBNoSrznZL4UUskorpJMYTTMx1GfVNhHJ+W54v8DmFYfqBAQV/WZiCKsycEIcgj31djsmSGE54cXzCVPO74H3H2QW93DJT+JCf0OZ7Q4wu/zPuiQ5dvhnpmSHwzT8fO9m3dc9F55rPhOjB2UOEecbp5vjQ3z3vmTlvprRmIzqaztTsLU7Hv1uqzvz4EncUF8h0fBHk66w3KZ6GdhRaIXVALZm+PMuGOaVOh7lAXT7gc1gvWWcDbZF05LWztC8bqTsrSgQm6eL0uYCc71+BbhlORVgkr30D1llDItEsYGaTxRXLC4cIx0q94fml0v5unPbPRsXZt4M4C+gBf3eBqqWQrCmdzieFP4z4hhMg2kKZMAgEr89UWrxOpIWQUaAqab52Bjr2MjKmi6Jp6mOoEM9czn+nO8r7Lg2xcWDWK+pMT+IhnqtPtoOpQjeHzFPh6uJK3eR2E3sunp3DbECf06Dc4+7e6HazOFoSMvbnnbKUWQTdmrwP5m089kyH461anksQkx3wllzMOne5LyMxu8OZLfytITnMD8BjKXuSPzCZROciH+7q3WC9YJwE/NHpVWwhri4gOFZSVzV1glSm2Kik5bqTKfs8OpdamXcpE+4egZGWFQ9s+MveRqRyKLzPJZe2bts8eOOsxbync/0Gon+UnG4UAU/AoykQOPjEF2MqJPMTHn+gEqoFEoBZoqCq/OOGmMDb1K0ocnThcY8PeSCC0vVd4DHYOodPoDSrRs5BsaX1rRFSeYD5QNxpQtWEU9H3Pjh3zRzkXIQ11bNa8dzzPQPzteQ829CZOqDHQk0vlNVcxte89eJr8bkt8n5DGvoVlH3Q2l+PuVDVyPaHXu+N+tAnxuXL8zuz+Mg2tnOeSqzybOFUStRefYv1hrQX8P7Grb/mg8taXrNgE9eu8eKO9oXtP5lOGI+qWimT0Oo1eSyxsTxm2+L7pSUklqKa0a9huq4qkXH/LH08XDJ09tGoXrP9FsLOl9wavJeR2iKi3QRZHNykseb79OSbPu2Oy/I7ojF0i850aQwG3vtkvDOGlqMc8s5mdC72cGjyE1Tb3Rich0L86vg+WXjgNjM18yYlb+VuqR+VjxkG18PTpy2Q2KsYsd6+wnMU4NQ79CFYZVqhP/NFQdlpxf+j4+WaUr+eH/U5kTFqaEW4uJ9n5PMfYEdnCPOf516CzeSTi2YksQiVylhcocAe7ONzVvOe5w65vrJWA7x+5bseQkquPiPXaPPD20zo51Bp1B/Q6iSu9x/Cl936P6mwiSHhBdscmIW0noTJILMs0GTjrqWDB+v8XUAfIVfpk309cQRun4KFLRdOhWgjGpgqAOFvkn4mA9cniSd+SEIcQUMCaSsjcJVm6j8xCMaecQOf7jlpx+ZxsrOpLLNjtABrj7y5v8e3TS8WzqSAv84JnE8eXf9PdNce3nND+XS7fU/psvucjo/+DFoMVkNjUs9SAhUe4yoPehtpZ7mAcqopTeSi8soPf2VwmY1yrwV5JA7cfKVelmkRmR+Uy6Gx75s/1jLUS8IgyH7NziGr8grXhe2hfiofD275Skj8caopRdGct6LlFSJspKQPCyk/umkipzxclZPP7pz8a7Ir2/xIotTtY2vQNkRdFq7PkIyfMFIqoEw+i2MUV+V6D88WZTt3Z1p5Kgoy8fYjC/mQGTlTgV2QHroHP/BGoCMzX70Tqts5jxsNmngoCwXvTVZ560JZG+x6IYXnWqTdFaUPky8HinpLldSLp7TcHHUbAJrwKpI+SRWhdPnDPkPL0fKof9k+52zG2leb2cb8TvEB2Vz9J3C3e8w9gjQX8gMh1Y9B7GIwmR6Kh0J7Ty2KDQxpiDN375KLFO0S1nWZQijnh8mPQ8fyAjC5JdebgOY91eGzOY+vky/u/BNUaLLYA+jaH3HdwygGZ1lNJyj0XVgjXQlcJCjyfFfWSb40gC0Z9v5a4zHZ6eJ7n5003ApQ1unM4yPX9yyugO+NYtYBsvS6emzJ93b0Ww9OJj/Q7n8y/ge/GuxStDasRBNWM8+dZFstj7pmiqAjjfXt1OSoreU471cUbEU2Km+YM+YigA+rMiFLqucXy+e3mnkqCzvgPtKC4+H8AayTg+8p1v4VEHzQvEbud6kfSpKRFTsn2qJkzQdSik+rGsmT4dQ7NR3Tqxj8WFF6XTOknhi4Y4pmhMnDgAIfeThqrnVwXjKh06kYLt3UiBXO8Y8smEIjhkutm1eT61paEr8tH5GUn6tB+oQN7FplC6OEcLczxO6NKnnHWDvR0bOOqbdE/oEqiGsn2kEPHyagYo1zeOZ7lhCY+uwgV0OsIenMx94b+zgrGiuDPqEeH8X0KuOtYNpIr/bhvXBpeaz3fF328zLSL5Q+XtsJvB/5hrFbA95D2Ec0hAXQUG4aS+yirvCUcrAxJKRlEz8CoDp06ddkOvUPQu7UNN2hcsNQ8vOAhr7ZnUDtK0dRTD67wdeUs364NIUGJ8y/qzQsdq+b4/hk/yatOVCg0W/rOXMrbBhHM7+zVbqTQyGKXJtdb0VWmyaOOwam6/ODfrxwqEFk3SzYxr/kTehPysGPssLf0A4EO42BWScTtxeQubg5aJDA9Djz1BoD6calLF5Em9gm/Ylk5CZXmJqgx6due/2NYpYCDuU9Cy7gvHnk+VQ4VSj2dsOYGYzSEOrzP68vvGZA0EGro3ltk/dKoMqnmSKqy8NmlD3LX3wxWA91aTgQXZkHoXOdQvY9OHoWXe/Uaz89FlctcqiRQI5zA6AvlN3T0LNkZFcPpu2qBN7+S15pPfD08IV+7yhPxrStnO4+9BU5dQFeJcdCFn3D3oza8lT/oMwfsT1aH5CIvz+21HKqLLyn2I7mGvyoB3ZyiDoE2H/tLqc1Hp5T3ZAVtisoKQLDH6RN8v/p/AbUK+J5yVX2cfBnv8IoNmY7sXIZUuHHDitZPaGVT3EjlmNxuLbUys5LGonYnTn968f1Nhy4eutTPIoM1ABd617tzzBB/95IFEEJvgnK5J7x2oUyAbkxWjNgPfZuGhhh6nVOPib/xHaj4NQt9n/NSxLLDmCU55h2/skTkQ1cRsnwBPwf3WwL2Z1yFp4frNvKznYfcqW7keOn0wb6awkoV9VoStBK/gNkXu2uN5+eCjuMiO1/eQV6cWhuoYf8qahTwttI2FJYwOyfoR+h6S1K7voEuRiXVlIXxb9tq9uShgIdNaAiEfWDS6GNeXH7/Pd7VGfwtlMmlNgSR8d1iVUjud/FLIOwR38kqLDPIsqq+55OiesgS8M1y4Y6jxb75bZ4McSJGdm7q2bDtMk93VjnQJEf7fuYVMpxCqopkN7uHayt4zX1kYejy3nxOwJbIXU79iEorLj3hIiuhfzMuDBXnBb9ilaGzuUh2U8f6PjX/MmoU8Fmy7bIsSXGT1FLasAtl3HVi1I+0oESUei6RlA50hdVaWg1fOnDAiOUDV7uVRAZrBr2XPKa3AYfP9zY9tXd6I56OscP+nv9GPndxEEcz1h9sKZHJTijjvunuGHQY50JLJhMnfX36Z3natQ4Qelvkj2ouldedqsG4Ab4fivV2U3Bqyhh/ggVXfOU9ucBQO2+6mSyDSsI4dizjvsPUqTJOnb7hbH77FwHfX679Hm+WXS56JF7FrWAUCkWuL04mD6XdW4PTTYX6uqJStX+1+G4OMbAIM6hj6MP9tUJekjKwc7nj1pQ3B1J+g0rCfZXnISR9Ji6R75ya0hBCOcKf2xlDJaFqkfRGK53r6mJUHbK68Ybf9RHyhRtq577QcU/ooZJ87/oBiIOq4fmWH444pmF+If/aU2Qh8vsBLcO3+kS/M7uBYSUB31+ufzwlYc8DTPQen8mvV4PBU/QzyZU4evV2acqmJiYkXvJ2xZ0Pu4syWO/QO0qWnYROZsTzP1fDILgcVCFzVvgThpdB1SDVsHvf0J/svBwdTQizKpRc+5w30AIV5m2mg+rjeTUSCXnZ5aV8ezxgK+VBFxfzB4YAqCloyZGMKsnD3jJx+njZHcJdZUnZ0FAl4PvJdZfiFS5EebAxLKNqsp9sz7l1k9lU2Uhy9P7l0Xrvlt2x4xjpx+LN4B+EPkG+h/rifEvUi1JpNUTV05idpUMdLe+55TnJ7IFKMluedGnAxlBJPL+UYrA/Ab3bvOuzblJGOaE3+H+Er3cn/HT40na4b2FZLC9R+4bqc5NuJ+Nd3AYOJ+CccYMf51eQI6nPjKRcUxUSfT36EG2SCdnl48TNLftJPwp/BhsA9G6SZ38EK1d4q84SYN057ouG/YGbM2SCLYfoUiWx/lD78dCbPasJ4zwz469gf18PR1PteTseKaNdOsTZbN9J6zyZpA4WVbWcxkYAqFt9t14mBWVGQm6NDiVqh6hEx6BCD4tLce63cvOML6W/t0VcBhsU9LkyTR/qT5sjlkgvrsaqlDS1fX2TYoV8SxZWOb5bLGCXyjfOwhIstNlBliJushPoSt8MiGR2mrSxC6RAH7dCddnYoPaTa5dDqBempKilkkV7fiHhTyXD1P8zME/J3tJATgCzHyp/yqn6Upll3pD+OL4CwmxkrDTjgqDUqdWf8ov0kwSF2798owcbpg0RHIIOHDXZ1ZmNsCbz9fg+tBVzUJofiQ02r6VmWtegRwgHUEgGvA/vwW2o+bxrCj4v1QQyKVes4pohTyD8I4sarQY0AHL4nhYZWmo4GEXep0rERTG5zu4SBFrf08GlM7ieCjuePP8swhsIGWSQQR3CPCa7S6FssEM0nHxNEk4PHMNwnqarAN3zPkZIv45jFeujseIKF+n3oUeoN9FmzcH+PF280/N5E2GtNzOoI7ABZCOS/jyrCmwg09+ZnmEk7PQ0bNyqrI0ZZJDB34d5Rh43L0uleV0qq6zhGwFeRuBSNP7CNP8TGInA+TkfItC6/CgC14pa6w07/iboYcLGjhq2N0C/AtS0udj/SwichMeWn7Y1jm5W73VQ86bnOP0JOWjPxUF6Irh1rTLIIIO/D2hG5G32jLm3VfGGak6hJu4t0fRX0BuJs2NrMjlQEyfJrBiP9kwV3NKLWmF10OzCgQCOe3OBEV5Pv1+SFE0b1JJpQqgJ1MQ7e386sJHphTDVHXkgOdJRm9pqYHYJ8qdLCR3CuS4yTSk0R9OEwfeq7rXEKZv0rqJpgxv20PvK28jHI/yfEH5A4JbP62LrpXviaATnv+uD+XEYlG4oawq+H91R6cTO9yE4jsRGqrZyZKPMMuIz8FrmQVMNGw6uDLWqbaz5nb3VkbwGhbJBcw97BHRz5OIz7F2wTH5FYC+Ns0SCZyNo/qEMUN54fz7nzwiUQaZdk+F7vgPvxzzoG8HvvhCBZRh8l/R7poPTumg+ZC+Tnsl8b74/ZZHfmrLJ52O5cA4oJzlPRFjdd2G58DswUF44uM1r6NUxGYFly182xhlsBLBD5EYbA2cl5SZ9qSx3O+MV+pMyNkDUZE5JD6yonp/FylhTcwqXQ6ApID1dbYG7m3lupitjdeYUTtfiDr7paVgB0xsnOkhxtnp6miEI6eA0Ni7BkJ5mVYGVc20XkefIaPV8SLxrC7p/cH2V9HxIPN7k6RXgd+J7pqerLZD8PkVwM6Cqgd+aBB2k9cZqV76+psAF92nmqelc9cDG3Nth46/gfAj2VGq6rnrgPb2ZVyuDvRY2QEE6vgPfOf3amgLNbtsjVAdXFWPDU9M16YFy4tw2MtiwYQZKQ/Os/GmfEWtfRnhBrHlKzgSpO880tu4bA65FIAEG2gy1UB5z1tXq7OTVwWWs6faeXjG/RaCphgTEfZZ+QwhALYa75Xl7o64arBwEG45RCN56mB64Uzcn7azLflnUltiYcNOEqxHYE6GrCV23SQLpU2Lp1cp39OYyrBnYe/jE+7MKrODsNXDHkmCpxLoANV9qxcFiWgQHrbkwLRfEZc+JcymCmZCUUTZKMxBW9xwUapIgtV/6EnLpxKsQ2PNJ76Fw0JWNI8mO2ijlgb0qbhBH00+6mYgTlTg46+114IE9OGrrTM8GiaBsvoJABYGTrChH6b0I3pMNwurGB/gOlCPmz+fiah49EPhc6b0Z7nnArZC86QEeqJXRfBXUCTagPGa5sRzZQ2Bvjg6kVAxYphls6MgDNxn0xPn1+GXxqxrLc7axzAW519km7nWN6po4N+GmENJxk5U7/RyXmwm61KvTxEkQtPsG59i9rPK7qwaSV3o+NFmkay7VNXGSELu/3IkmPT6wE9eENdHE1wTsyrPRSM+H5p21ATVdEl56HtUDTSO8j7fd7F+xOk2cHkf3IgTnSKw/ItQEmpaogaen5Tul96qqa+JM77STGsBr0zVUPldt4yts0GnaCNLyHulk+RgCZSc4T9lIP58ObrQepGPgBMH0xqi6Js5xhJo0bILKTLr809wXKApUbOjVH5xj4JoIa6vkZLABwNwvmyFczBX8ecxf85x8YkZIyr4CbfwthA+gkb8g124smjhB7YeaB7353QbuPqilvIVAAq0+0FYdJDu3roIPVgKaVWoC7dKcjR2AFa+6WSAdtG3zOagpB6BJgppXXdit+P501qZWyOcmiZBUGfis3iTOFVjbykvzArUzkiR7KbciVF/0hiTMKUTU2gMzx9oMNJOY0+e8kRxpd2ZvhyuMpgeaptwqRz74XLQ3r6vMsrfB+wVgo1XdzBaA8pVuC2c6ln8A2pnZYAX4HoF2eD5z+jvQy4hjH+kaNE0q3kpPaw9+j3RbOMdKXCUHeO4XhKC3SnCyL+9NuWQvMP0dMthAYQZBgYzJFJUrj9oWssg85HqDSX2WHKhmyx42DM4KaneJfLwxkXgA2pnZvfb2YfTAwR+aKTj3MF2Iq4OVsbaKuzqs7lo2EN6Oxh7YleaE7b+7bQsH/DjYRZMKvVk4c54DYSQRkmoQ6lLj4mAptTg2eHxnEh41bGqvASg7/A4k2rWZCRSQDsFn5ngDSZMDuumBJpfzEOoK1EzXFKtLW73e0HzCb8SySH+HOQg0+VV/53WVwdWBPSkO9qZ7A/FZSeAkcsoQ342mmtp6oBn8izADofBFpKMKQ+GBpHCPXtVQvrFbyQ/mYWmsOstYfbw0s4ukp62UCmkuv22MJE5QQyZx0+0t3U7O7uTqbI7VK+iaVihet6rKzUrCEIBeEdSaA+12XcABR+bhLUzrge9ITxXmGQSSOj1w1he4gAobJGqa1cuXmjh7Q2uK9DLkt+N4A+201MZXFeg5Qm+TVTXS/xSqywG/0a4I/A41PXsQgnegxry+QA8dmv0oF9TUKUOUDXrLBKC5hnWHPv3etk8Z/GuwfSXb3Cq7cZcj3U0uk6VSz6ZkouVK3uw7Iqgc2UVtInPM83KvHSLZ0MrvVkdJlm4jszZWEg/A+eE0saQPgq2KMKkdpZsISB61TayheSTddkmtijMyawO7uVzBhANR6V1e2vPp9libnXNVCMwKAaid0pecLmj/Bli+1bvkJFWaDNYENFFwvCMAtVJqjjSD0US0qsBBuDWZtftPgFp3+rN4W/B64y01PXsQ+A60tf9ToBzSxs5xIQ7MsleXXv7cKszbAzCDfwX2Vmlr68kSVSjf24Yg7nukUPeR5fpS2VGK5XyrIS/sx5HVUHtUvnSzm8oSM0IOleFej3BjJ3GCJM4uOQludeDG6eneIdRUqJGQZNl1pwZD7wLaOKtrl5zJuLpJK8xvMALXJZ7ECB8081BL91a5X3OQFNIJkloTd/ri6j3UxnlMDxVOwnE7S60jqOnTQ4daPu2o3MKBZcrNhDgG0RuBWhsHaatP86UpJN3TZFUgqXDQMN3WzR4UG0gSHHst7PrTbk5yZ5efW0w8jcCyr8nN8N8AB6rT5Y3PxXEJjq9wuWB+H74DzU2caUzPJg5gcpDT2xl4/YBaNyeP8btxoJUyQpMYB/55joPubsliH+wR0Dsng38B5g551GbL8yosEfbtVFy2Q21YbB6VOziQqS+Tp9XLkm/LZQS08pQbUQKhq6hEVHN53+bKf+zwOjWj1ilq8k5Jn4hSE9it50Bi+nUMNfmJc1IOu5fV09YUSDA1ke/q/MRZiegRkZ6GmihJLMCaeKew8rFBSE9TPbDTRY04Pe41hDUFTVPVvX5WF9grSZ/sRKypnzjTsWFI9xZZXeDzBROcAqyNdwr9pznIF6Rlj4yDkTWBXkzV/ci9RU9XBht8NrLp6VYV6FNefX7D2nin8H4crwjSskdWtc47wO+xpnJNL6MN1j3tfxUg5zhCldzZm2V7M1gW2IfF2scRnkQYJtY8I8XmIdmbJhamw99Nzevyux2N8+/h/HuyFARO89wqTQ//JugDSzMHhY2VknY+DsakewzUBtomd0DgYB/bLmo/NKPUBJIJtSUSJUmXmjTtv9RQqHHS/a22e1KjYSVgBeR96FvOwVZeH4AfgJ4MfKYgH6blYCcnf/BjkkBpL+V5vivv+TlCddCjgT0FDiJSuyJ50EuEW25y8hPtsXQ3C1pmkicHgdcE7LBxYJbaI7V7mpl4D5pOKCMcEONALbVNzuysrdfDe3Nwl1p0YLsmcXFiCr1oagLLiPdkbyXwHmI+vI6ExW/H+3JZgnQvD4Jae7q/P9Nzu/x0L5QAfDfKRdD7ZF50C62eJ0FPJ07KYrlQBgn2Uqp766SDz0454j1ouuC3pOmEREvZ4PMzpMsHwbKi2YzPxcBy5vcPTITpILlTk6ec8rswfzZkgT86NW7KJBscyhTli9+Q78D8ONMz+H7Be2XwD8HcLGfjCz+lIhKyRgaqEunFzdPduQegvMXkEhWD7FP6KXlgCluKupOSc/R5TqkQ84p0gCozELXpY3zB0/QxsmxDJfEMMsggg/8ZmJvkK5D3Xo6g2byToNkIl8sBqqeMVQra9Z1QxJrIZ0i3qUvHQIaGqgkyv1gtkKe53TJ327UVUgjCn61Ol1SGxDPIIIMM1gNo10bfJ8XtzXlsbpHOIOT7QL7cwtXrd5HMrTwLzfpi3c0bLDdPSSf0n+5WUVzPfrs/sGnLZQFS7KNPWWlGucsqgwwyyCCDOoLpIVmSK49Coz7L7b2VkP11P28PLHOvNAbrfg2CblFlNgGZu3TlcpC6xNfKB0iObCOfgcx34V5bTnsn6Wcj7UI3UD5YH+OR/oZK4lz3g3ZZPh9toxwgpBfE6ux4LBJOhuEAI1s/HtP75O9OuMlgzUCx5MJf9M4IxgBoy6OP+T/pWpdBBv8KbB9pYWPyqwpD5w5MIgjWyPPqSjkHBO3Ga8x9ciWI/hZFCzi1bTIdiNqm5E38fbo+wxtDMi/JGVIgj4D0cx2Re4x4iBwuHwd5bagkTu+U6kvRXofAhZGqDwylg2unrM1StH8X3MGG67nQa4LtJL1IuCgSB9f+P4IDxfQGSvewoX80pw3/W77tGWSwXgFiUdCN66u7vXkkThMvklEqBh7yTSZO21ayCNr2XvpKzxxih0iBzZIJIPxNXRrfVk5qtkvkKPW7jFZc+opR78sHyO8QWyEToZnvp45YMfDNW2wsoH80tWqOum8oYLHTU2BjKscMMsigDmDbSsj0lnPs1VIJMp5rbnCLm4m+R8rUDXKwrZTLbEhSjh0QVETqqXoyxdwv/ejfzY1t9fnSQhI4DuNfau2kbBC52kTesXvLW0jn1ibSh8mhdr7sj1R9ZPHKnl4bkyYegG5etS3puraaON3huMU1XRo5TT4oRrrvUZvmJBq6NgbucsRJCNQ26brFBoV58DqCrnjUxunqRlMOfXa5BC1d/ej+x0kiwXokNA/xXE3vQXc7LiFKcHnTB70/VwJd6zhDlBM76ObIlvl5BDZ0ASg+wTtyViGv4bPyfej/Tl9hviNdz6qDDRQX1eIaKpykQ7MWl7jlPTi5hWXGsqXbG7VsTnDi5CSawlanibPho12PU/iD70LB5HyA9ElSdKukaYYTmeiGR02fZcfnp2sgl1+gn/3tCKtb/CyDDOoMHLS05fICtOiTXC3ztW1gqSRlV2jQrN9M18DWl++QrkVg/2ZamwRHlMjuuou3yB608hZI97nKAg8xr8BWblE/lstJqkxG0hOFaTcWVJ/sU1PgbL6APAOsbinaAFxrmqSRnm5VgbMYg8lGnBG3phsKMPRFIEhknyCkn6MppjqaInBqfZCGZUE/8+pgo0D/8CAdp4IHE1LYwLARCM6tLrAsqk8yImGykaiejgM06XEM9FNmY0HxW91kH/r/My49DWdrpk+8YZr0JYNXFTjewTkBGWSwXsGJN6arbANidXxCTdxeL+3tTeDa/gi3INzmBiUT5jZnaq2CuU/6m0fF2KeQ5mmEZxGGIwyTq6iV+8nEPCsDzPuSsB/h3CcIHyN8jTw/kR/s6JpXDPXajg0ftDNzyny6PZwaJ0mwtll3NYGFxenjnC0YVHxqmDchUNOj5sdJMzxO1xypjXJ6PwuR64wHy5hy5mf6gB21SPYSeC4IwQxNTljhRhbp4CAgp0ang5OD0ncS4jFXwksH22lO+kifwcg1rTlRiHG8J2coBuA7smFoicD7cUIItVdnbwNYFtyQofqU+upgOq4pw3dm48IGilo+NXJqFKuSJ56jVs0egJtpBnDwk8v0ssw5pZ9gA8TJXewZESRqTrvnt0kvVwY2NOwRbChrqmTwPwiQd9h0kYvtUqlQMfnVXi0/246S61wHb5KHbYVsbzXklxIOhlERCascGWgGyif2cY9ndFe5DlK6i1Wy2KWjukPpzZdbbVjGgeCdoqPPlt7qZ9nUGig6lHzWdLJWBIpN9fnKPjYWEmdBcJcWep5QQwtAEqe5gVrgmoCaJTXiANRkOaWe+XA9D5Id8+cxSTt95bczEdLNNGsLEha1ZZpaAnDNkvSNJviZuF53uubKz02tO30lQ84oTF/+lV03zookSNBdvD8d+A4kW66HwpmobJy40w2XLeW9ApAU2ahwrZTaQI2b2j57PFw4iWXEWY+cBUhiZx7VQVEkAZOIOesxAEmb78Xvmg72eNIb5kDb5repDppUAo09gwzqHE7bXiTHgrwfVfTajkDIw7KdbSDzzVVyDATe6v4ySVVIU2joo5wRkoFkHpMDbKUshhbOWdmiO8qPaoo0AkGPBHFbx77IQMVlR6gsc82rcqazlXeWOfpQ2dyWy20g/YSrbctRp5c7c+1fsLGQOEEiH4nAAqFWG4AkSHLkNPjV2UU5vTu9PWP6ExComXMzhyDQFME1LtJJidp3jd2ZtQCnyKcTGTc5SN8lh43E2d6fK4HvnL7AFQmdBBiA5RHky+dkGx+App/apslzND1dMFjGte1QQ5As01doXBPQPEQTDBtggnnQBk9tnOal6mCjw15CAMroAARex/EQ7mvJhqSmBiODDP42bDcptJ3lKttHCqht60Hymo3JljYEGqVK5RF5HOT6uunvFjwT1U/KVbkcY5Oov9Scmc7TyuOqSL6Cpj2UZhikS+pz5TioJCdCoBNV6aI410Ces3nyuX3d9UZFtwEXFUtLNCKvSpa8qw6pcttdCRsTiQfgSnE0MVADDwz9JC52wTsgsB2sDSze9Hem7ZWaIG3kXOEtCDRFkHQ4CBmABVhjIa4FSEI0Q6SPLnMAl70DaqvUroOt5rigFreeC8DGig0VzSEc+AxA8wQHYYM1QDY0cmOHkLpEAH4z9gRqcxXleZI4y4H+5emNDDV0mtaCPTNZjjRpsSpkkMHfgukiW5lOTiFaDIm61SbkD3uFp2Tpm2UqJ+hAM/7CsYhH0CGoSx3NnTLO9pVcELTRvUDEFbIpCHuOS0c2Qg1QudLOviB/cCErl9/58oZaIPkg/bFoHKyTYGrl+VDYGkqJGSmnUivXh8lvej85WR9Qa33ZKEmcYAVmt5+VPf3l6EeevtRmddB2mk7ENENw0SISX9ARqi1Qg6cnx98FVxdM38CBBM6V6EjgNPcQtG/zXahdB9vH0dTBZWcpVOk2ci4hy5XwAlRf0InvVhuxM56iFoDabl17edAEw14E8yYorrSjc/ygFiufA01dHCSleYVySgJnLyV9XIE9B2rpq1q9MIMM1gwGSkEIPURKG6QUJF0IDfx9c5VzbKC2vUQ1k4MhyDc6afOIXKmY7GLry1x7p1MuRXeTP1GxWoDIX3bSHuTHWZpNZIZ5Ws5wWvlFUq5PkN2kVHqhcUi6PFkjkV61kJdsc2j6nzrlbpXYWEk8ADeOPQfBufOsAbiiIV3eAtCcwYExkkmgadcWAhJKR/W4VRFmAGrjXFs8sO3zG7AHwcFIfnKCHjYMXBUx3WuEvQPugB6k47twV5l04ib5pe9iTrfCw70/VwJNLmxA3MCLD5pe2KOpS1CzpisjyzrYVINlRNMWn5ON6OrAcqYL5XMIbMQ4uJpe9sGKgxlksEagycR0lnsQFpjLPK8u/YDMUgnZyoahKLB2kHjDkKss6WP6OldW4QJUSHMTtPSDHOmyJjJdTLJtvnwNTduZAl26S+Q0Wyrn2QiaB9ZyX3tXTeR5+4bzAXcyCyK/G9K9ta2UeS4/xjLvPBB8vmdaWRU2dhIn6G1CMkrX0GoDPwRJMX3Akt1xEh8JhhodSZGaMgcK6cPNAU/agWk3r15eJOT0ATcSEzVDerfQTHMXAjc6IOmkg1uS0VskAJcY4FKmBEmUnjgE70vNPXg3tsrpS6+yUSKxpYNL3HLQMgBJmu5OfE7mzSUMmB8HWGmuCMAeDX3AeX1dg4TLBodEnt6boZmFg6LcPT4Ay5jeLuzWcjCULp30zWdDxAabXknctCO9seQ7ZTxUMlgtQNiNbGf0Xq0sVla6Ky31QdifmR5un1RRDyI+W9pAU36gisg5NT5LDje3yBT6fTuzybXyCQi6AdL9HpA5CF9Donubp+RHbqEGAbX6EsjwUtyTPVKmI0FDwlWhHGUbyDIzQlpRK9fHyTR9gDRGnk+gEfEmCJXLpeqXKsVno0N1P/E12RSCIPkGWnMQavITJ3lQo10bX3HuMFM9H7abdDmsKX0QuDZ0TROX6FFDu356WhItG4vq4K5D6ekYuHlAbVvLEdQuatoko6ZAkwx3YU8HRbi6nzg1Z7pi1gZeszo/cYpy9TQ0j3GHGTZSFF82OunnawvsgXCjhHSTUAYZrATbVqK2vVvj3cF0lcami4y33cW60Eus6S3l5qoVY1BIHzE3Qou+FedvQxiAcBfSQWcGmVfVZ5B63AyRF7mRgwvPIbyIdC8h3cMrNt0gUYOwHzHviXH+3wyfItAH/EPpbz90XOJg3pS9zafyEOLSe8m1ojopbSggYQcVk89IsmWFZcVdHZieXRAWCv+m61t1O3F18H70yqCWy2vZEARmCQ4cromdmCYZauIBsbIF5YYGq9p/koTFD8X2me9GbbI27w++D5+N1/B5anQ3qgUkTnqD0DWRebBMaIIica5qFhifi+mDcifZ8r6Bf3lNqOkaNk7Vvx2/LxvTdBlMT8v3bIbAXgrTBd+FvR96t7hF8jPIoCaYcyEzRXIWpOs+pSTLGmjCVk7R93s9TXqe2EoZqmJufMZJo9WuLozWN7m5Hm5yj43I7pBorjqonERCWm1IEiopN6iurpctHIC0JXKZisv9Lg1VGcbz/1Lpqc6We3mZi3tR2trG8rSKIFfGsGYivS2TH/GE/9GnrGQlWCOkV6AMMsggg/8JmI7o6YbkA6VlU0fNHosuwvFlaqCb2yCmJ4g+KjeCyKGLIwIE7DxFFAh1keyr7/IUJXOX1MO5b1WWbOEYk3nRzl0pn+oObukIXq7sI1DiCuUHEH6WU1GYlo1DCo1AIzlAtfaUQfOy1Ieq9z2IvEW6icUmkM1iOVodJKODFQrXBBkSzyCDDDZacDalLJX/gEQ5vqOgIR+l7neT2sR0kE1Akm+qsOzqSNrTtovxd38QtBuANF2gB9eTi6BFP+hok+RLQrXQixOyp77O8w6z90surh0BIm/j8gLxOsJPyHT0n3fX7VzPnWugRKSBfCF5nqeKY1hq2ilQ/nTZVV/g1mJyMB/LI+gtXIRGRAekb+dKN1Uug2vzCa8JVP4zyCCDDDY62K6yh13qlnsYrYxsrqxsZpWMNJd7tmg9BESspA3iXndGSw4+cl3uuPQz17jlHkQPkgq1ozxsK+UYZwah0RLascqWTVS+/Gxu9zRt1VmKVQM5HtrybW75NpCuCqHRyJbNoH3/YZ7wZmXSK0XGyz62VO51GjbzA8sq6vxby0/mPelE+zjT6oPkUtcAWSnjPfEuT0ETH7I2BE5kNPEMMshgg4e5WhpLuXSHtryXWiLHqie9sSPTQ1qB8t53XiakPmrbHMsKyWn6Hs/+jTT1QNx3gcDp9RSkYepR+ga3uqcDCHs7kOlP0IxDTr310lWAlm/SnTxfcWf/LpbjVJ68SuJ1DEoNmvb0crlRn+aWzOZ1yr4Brb3A9QS4RYQHpq2Q90HWxwY789g3pcg2l7tlrnTWR67VWJdDhsQzyCCDDRamp+wNuv0QJJ1FZnSmjoR8r5bJ/lVE3kF2AKF+Cs3YmzwG7RdJ54DczlJ3OS8ubyAzKjeruHSqSmPRJBj5XF+zYk0ke780geb+ncqSZgE72hCeICnP64udl5hH0A/LVmgafoGGDX3cJRO3HkqFvAdyrlqTyLwgm0hz+VHlQl9nw8B3oOlEy1I7T1rqg6sm860zMiSeQQYZ/OugJ4gskV2g0XLxNgMtmqtqOpiuchiYaiTIKuZIEH/YlHyD38P1IM9LiVPmQeTvqYhs7ljNI/KF0I+76lvd3A/eIxtE3h2attOqXRqFZFrGqwWyj+rnNQp2iDTAtSNBvHs54mVcGHSflM/RUPwnWNfbfii5tgRxObJzFTkzz6TMlDmymz7DWwkVp5T9VF5DX+E4NEYe59LUwveYJZepfeXhtRnIrA7/ETPIIIMM/h2Y7nI66DMFAvwBvHYx6OxC023FBDB9n7wPJjwFxM0tEnAB+C8ke+Kvd7gkrEszSH4DKR6KRmCCs3+DUEHW9VW2DDY3ugljnDZfitR3IZ9LnF0bhOumzUeklW0uk83N3nwG1UEWqCI5zFbICEe2tJHTwJIr+4PMJ5uBbq0mUYdIMWL3hPb9ojOXkMSZNgfa92YyzbzvFtFzXK0PkBPQ3HTyvV88Yw7ZNyF/yI1Mte7wWoUMMsggg/UIZ5e2ciyIixO59sDf90PbdhsnuOVem8qFKi6PBLNBLA0TRh7X93tLFTtttoucoMLyKg8cAYI0oUl/orLkUBC0Gww0N0EjT8lrIPAdXTqm4ZyClPTV18i9TEOPFlsgR6t8N3PaA9OFZTE08kNVD2+VVPMWqHmxXKcK5TqQrac9I9gE8pspe+lLvV2onJ08X65S9Tx7uGsgANfoLJPu+iC3DpKD+VRaoyTGoFHIhhZ+tvpIXuAMUP/0OiFD4hlkkEGdwRFyc2mijETUQG9NI5Bm3C6TbioqtzkyJOukZCmI+k490B8IvABp8uUykO89jshBazhfDhp8VA+Wzi4NibynHIc0HvkyH5A50n2pdpEDAjMHiHwLxL+GRsFb7sIzrZTg7F36Cm+nLWe+aQZNOSKfOHJmo4D8oMkvw38X6XZuKQeP8HeQk1QDaNvMndo286OX+FK5TJ/kLT6HZ1D2XTkERP6+m5aGNA58vjIZpXaWYwKTCRqHfMmRfXx/cDY1fwsZEs8ggwz+NkwvuQJa8l2OpElcSbdWzrXQtrn+jZhOUh/Edi2IvIcjaS/NbDDQ9fo+bx0he7kU2ZD0RpqrnV5NUlWyHL/3IZ/rmIYwV8qxKk/edJRIBiOxGvkO1+wVaLVmoDTHs9CuvYt7JrrwKSnDvR/WXTzziiPeodCMc+Uz3DPi8goIf4n01Bd6i8+R8EHkrVUj+cql8b1ScH0Sd7tHH+iW5HDgRB61hfwGmi5wzxXcuwRa/jzZVh1S92uh8JEyWAe03aFttGh2UVbF4oqKJ+XJ8naFnXaWcPLQaChZFAmZqLESsxIeNWj2w+92a3bxdlpSx0FkilImtAxSttAo893gWU+O7YtenuwA0ZkoyX7SzwlgBhlsaDA93dLPt0Bz3M4RXUrGQtvuEXh/mCtkUxDaLdCSz3XERfNEQsZCe+2kB7n1g7hy4OZIcwdIrW1gE0aayUjTTT/kbQ3oJuhkuXzOdzoq81EgvpT017e7dYo8bX8naMdZ8pKjbJ/I0SiMd2aOQZ7rnrlbmuJZX1E5srfLyyPoCuT1jL6katlnMY9BY8+Xr3DPLKdtc3JOCOmWyB36dG8fXFyn7GjZBue+R7ocR+S4NzR3g/7C62o/OYW8zrRmOvJZLB+rfDQQwYIfzLNESmURnu9At9R0nSFD4qvAmVmdmsWzU/+RUGrCE/MentCx0aW3KC1Xa4UmHCWncVBpzQ2DZz16U8cmF58H8r4rFuLgiJW4DkulqRx42/Rh3a/c5IJ9dCg1MBbSe6Ug+TGtpSxp3/lzWfal9bMr6uWEKx/IiciBCcM+qJbylHk/mQq3C+dWzEyVxloanYwskPzJQ38fyuVYM8hgneG0ymJpAOpJQrt1swwJaLfdIbZ9EfI5iAeS5ro/vfSdbhVNkvgWJGBorKc5AiYhVsrr0G3bgYDd+kCmMzThkAzGuT0cGXra9rtSLBfpx7xd3d2yr1oGK8i7I2DmY2QCqtRF6j63Q5eYa2UzXD8QZHmio0UStHWrbl6rb/S19vYSsZvLaSDyZx2LBUSekm/VIjkEGrlbXRQaeUMQ6OOqQI51z0StOIW/jIzS57plqB3Mc2iEsuQHaO71q56LroWlMkIf7bZmdDCvSWOph3vkQtPnYKZH5BY5/iQzpHWV77fF03yFZ20gFzDGecEslEvVAXiWOjChpAPFnEE6Lm3Yvkv7Rh0WXNb4cltYkJxZEFXPQKW+kJ8hIWqaUnZxGKUW0gZETZlIOd/UWNiMjenUT1HEaRA15/+mjNrxwrwO25TYyCKl7TKkgWxwlcmUhFUyPzde3lAn4nMh+H8yz3AoJaGQkWgoFQmHEhGpjMbzYuXtGmfJN1tFFy0ZuOMptv/Wp/9+5WbnuX0weza5eLOrmp0X7ASUwf8TOE2UNl0f9IE2vaSX6S2fgoyn49ji92qm85OQpG+114A8yiUFIp6Lqz+0PVfs7wpxfQdi+QXIVZOkIZNbg6AuAnlvxvP6LpmKqx+E5jzR3RkaJvSNEyS+wreCi0uBtG9GGk5tdx4YIOc2IMfbqMm6NA/Jjyos1+B4miNBPKHKhiYclyFV97rZnbsSRPh5VZo4yDMuN5n/eoSqhkLfz5GXkY/naULN2MurtW0m76J8aOnmBg3zObUdzzTS2arx7EjDpWWPMs/L+0xD6LNAwXHZ1pbLJJcf00VQXQukrfnQLUntoE9E2YWQrgJxIHo+H95HqTw0TlvIPPOstwAeiDoF/f8iO08ucwQ+T05VB9Y9gRP/bzXxM4u67whp7Q3CPCVHh/NKkskH5ywKX1W/0LbKjVXeH9NqFwOJjEKjrjCpF8oS5opYyMbjETs0FgodloKERiDp5Qn7UWlKdVlSnDu/Rb3FD+VG9EmcGRCGhFekzI+liVDX+cmGX2+RPfuBnLC+IAH1JQpNvNKmvoe23U1+3/bzrO1/vCM7FO1ZYbjlnpKkTY0vTca6TpjS5Os9tpt+S2FUdS9PJSVEyTCpGfNKc66MRvRbOaGyu/Ji6lJo7iR+nJPPF1ZEe/Sb/NL6WBM8g1rgSLWFxFHpoyCLCD4T15VeUOUxcY1soirlCNReLqDEHYq4QNKd+jZv71PTQ3YGETyOOHptOAKB6J2tB3hrxYOQckEuLyPNES5HElu53G7L5JYqP+k+0h+k2xtix/X2aKag5tse5DvSne8tzXB+sNNu2cWnRlopgxDXBxq52y7QdJfzcO97kIenjTIfaN84z6WgHfCsF+Hco0jj6AhaLX2r++M5PN9rwHaS9niXIVXvQk8Tkfv0fStsx7a3nARN9wVUIfe8TvO1Mhp/noRy4yqbAsLeEfHD0ejs4PJiGs7GrJTLdB+3sQoXp8oCOV8EYn4AtOnuh3uz/L5Qb8mBbkd6pnsBGrmVp6BBH+Vi6GUCfRz3+0Qdt6Ixc7MnY/KqKpKDXDmhrPFctH5PUj/LbtyNx6X7Fj2BpDygNpF2Lh1NSMwzgZR/yrH6MG8TiX8CfOX/F2hb1KfglMKOm7WVtqETs7vtmqXKn8oNmQsiyuQZlZJI2OzevGHZln8uqf9F2NpfNb5uiHqMTkKztgdHI6FWo+ftOhMVdGEI6gWDhvoSDie2yo4mt3y+5L65sYj5LRLiOWjbzFObopxIZcOn595VEg1V/hnmOW2dxh3Wtn7K2ia0g9uUSrLhjuBeIU0Js/kmZRvOl/xESElC45ootHgGo0KhrGgqWro4ZqPhlM2JVEg8XAmNR4mxsomW8CZd6p2TP2C7E4cMbXWcHbTjCV8MbHnieX22bPt3N3neYEGty3SUHdmdN93kIPx9GCd/oPKRHjio1gzH95qu8izOj7I95FsQ1vG4jrqUcB9FkNMUc4UsRijG3ymk3yfQdpH2RGi6C0E81gVotNAad+A5wm4iu+FOP4PcuEreXOQ62y6XU4P8aV3Fs3QHYd0AsekKsm+Hqt4J93VrXIMkJ+D8FEfQjnIA+kpf4ZY2pn9zMc4Ng/Y3w5EZaATk2hVktWJXpDJHyO+5N6YGHHHL+B5rrgIhA2gQZuHax9AYTHZpSDzWeX1U2Yb1vTIMeTzk7kESZ7ByCcqsauKNyndp+ruSwXnUhzie+RKUubekK5GQp3GPfk6jRQlAi44h1UVoaNyAosMf8gZIr6NLQ52ZJRWRw/H3EzxN6BvkJ3Rqz8Hj0MrsGh7ktankyYPmTjnMpemJNy+Vx1E2Xd1q9MyL6XJkX3uq25fAwU28qZBz8f6vOS9vPD/SaJsFeXl/xW5WIPTFeP7j8f1GBqvbo4FQIP/t7V4yybzl+5K3loTaWy63M+QKVxbkCjRV+P5haSpvmS/S3nU9wwnp/zLOLOja45yiTnPydNmSvJC8kdOgUavXSgeOhfBNCeHtGdiXjCq9d8iGth0j/ZI6nJpidWUyrI0j5Fgk2Tgnmtx0inSriOrUVBI0zSkKIRqyjeIaHTggkVILK1M0lZCsQf7abAJh3pTntAqV0sQSC+E6SH9IbIPsaMpdFw6nyr30Fo0JyDxksqOxRBGfJRJJlKMBcNeEdULiIUgKKxeqf9JoSVkt2ZGEoPfAhiFZWSll9ZpUhLNjiViDrAopyirbp15OxVNbFyz/5prNztmn79ZH5d/e8pRj+m52ATXCOgeJ0/SVRqaf7AkSc7sQkWRtf5DSLTLM9JcxCJPNTfIrNFS3aSxXkjM3yBh7A7jpOrRFJMk+K0bxHQlfIfOqFvHvhvNdZGJAsjLbVcvvwE1fodKPAYG9B/K5zd8JkaunJ1CA5+Obn4XAKdHUeA+xy/zzJdCdrOThsxXifA6u1/jvZFvsqEPUvfI6ynyxK3eSLMnWyKU0Y/A8yO9bHM+uOu/aYZDPMq9r7ZY0tfIeND9vXQwSKEgaRMydjjxYGYyym+TIgCSs8ZzehBYH5DEMab7De3jnaRAQOY+NlTt/HxoPK+9Du/bWWecz0s5cKce7Y0DfjfdIgcT858S7UqwuYsPnpQAqoEEn5UX3HEzjaeXn4xvsztOud1Epz4M03/GbKFFcojUqnfAsrmFTQ6UU2uwjyP1JR4Qk1SxIbEQ6o1E5waWhhlyCfESuqUoTgy4SkRPMHfIg0xDqOhmLc+dDRylxPRAvrxZSJIPNIM+FkESOb/covlcvN/WH6dh45EhrM0LGMQ2hL5CFqkIuQroX3D1RlmgUuEfmPuZTGe+lQrpjZJnKk9Px/Z72JADIQVruv7mt/Gze8eo0yi+l9pWBdoqcibJmeQdlxik9XcwwJ5frHf9zJH7U1l1iF0hftyPG2QWde0RDyWuiIVQmEGiWDu+sTWoLnoNG/IlVifnQxFHiIGpouSqU3HsPGRIpT4XG4SPMDuMjcxAzS4WUTqVcZak0oSkpm1oYpUbNPEM6BlJ3lRXEPkWpBDRufmAr+VEtedGkV9HFLLA2UYpGAGQLDT5kclCD3G76SLtMIQ7PinQ0xaTiEUlRzKAq6DI2NDGQOz8WtHmdHa0MmyWVJjtcmYqHE1KZQvOPZ8mLlhsd1hVSngobq+LlScqSRcPB56ysXFIaX7BlUaJJo3jxoG0bzl782O5H2gd3PnrunTuc0PerXjs0Me/JLuh2ngHBv9WOkCfMS1731zwlOeY56Y2uprUvIwwHiT4rJfZRf1H8x6XQPCIv2idxs8fQWWgOQmkqH9oif+CoIUg8JmdDmzkX4SBUwq1R0ZpCq3MkqnYCTYShIdK+iIrsKmGWNxOPUA1kHkhioatQPMcQl0JZ4lUSkMYCXL/cEQ9JjiQlIJ35Ti+jVroETzYVpMnVMrzzRk5DN907PwR6Ia2WfiX0CfAInKUVlVnyug9wfYVLw/MKlTzpTCMeLDR8g2fgR2L+ClolK/0KPIM0XFXPVXa8Zz7SHl/VENwlHyP+F3d/BqZLgHCukO153sGgjLmgKe+B7jvyOBXP6GYFOiTkAaRx5hM+I0gmjme8mKv9uThCyROIe78qjzDKiVo/J+MA+kGZgXsMg8bKbQm9NBE5AOnb87FdmiEyEfd9AMez3DchYWajIciWa+jv7dLcIX+CkO9Bw/SZK0XWiRzZGt//BvNft+m317jFQL5JPDe/Nr4G0tBH5BwQ9H+ZhtDdZAyuP8PNdgwIOht0Wg89qwd8Qu0gpapEhoB4r3H387V7kPEu5k0ZR0XBpTsHjfESvMsSNFYseZYD3gFlubP5Rv4wA0jXOG6N/CqlnV0qt7gYfhO8GeiiPpreX8wH/uqGqMTqcBluF8jeKI+ELUP9KJe39H6ytT7Pb1DXM/gK/xM4Oadno7b5nV9tsFCXVxYsfveM/C5bzavIGYFW8Q+PjKk940uE1Omn1euwSbJSvwVinRLWyplNoDVLVtjueHCzb7aIlkZHg6R/4mCjxjW8ToXsrh02uXCb7KiMCYdSEyLME/elLTocNptfXL93HvKiOWV6jBo1riEpKwVtXKyKxSpm4rr5JPgoCDkvaqFBVzqSyI9ULlKSTIaQJ00mSBeBdu0qQzxaBuJPuIYmDo0czwyFPRXmUD2e2WZRC49WQiMPoSegU2FbXpkXTphkKjRjSWVo9KKy+F1zirNOjcQrDxk8/9HfLvjm/V8v+uHdrc759l118fej1OUT3m7ca+Lr/fa+c+IcaBoTIbAzEA6wOXIeKHY3PgO1FVSMuKuwvtCzkljPmumBT+vHu7+ZLtuTLwo24he5akTa9kiYu6Y4EnUI4zyPgvMRCdmr3G5LBLo8stSdYxqGsLNdugrsEJHv3QJETMPKG8a13pE3CEZzBfPxtVCEpqigK/YrtSA3A52d50iAGu9e7HWdHSqh3VN3JIkjDc5vgnTbB70BlZBnET8/yJ+aMtrVg6umhd8tP+ApfgRBGncPWolTcgk02vTt7gbZhGcnd+Sp5TBo7+4bEOoeeQ73/8LdI3iPpFxguvob/XJZVStDcY9xfiNAAubiTkfwPIFew0+4dgTeZ6l7Fz4HNG2kdXtMEiDyNyBw9DJxZenyioLQeoEgfeB93kTp3pb2Pfjd2tot5HqeJ3R/PEdMbsFtFlbJRA4alLjcVdVo9JZ5+FZ3gshfdiVFss+GnhyTy82DK0wSqh40f24UznyCb5yF924ir1mPjt1ysXinB2yp3FqlkTO/AtkF/ZFPzEAXIyRXXNvLLpZ7nRqANCRqxG0mx6CX+Aa+LaAOkXJ8xxs5OOnSoDz5DijjbGkuo+0nbptBErkFaX8tPyN2mbTXu67wevkn4ARwY8fp+V3eAJnNjYXUiYq26JAcCE12m/fKb5+urf3RWFCcpkMnTR2pIwqUbPP40gd/x9eYatC0Utv2JN78JxFKtnxg+QMLQzo5gzZv2r6hhktMp1o1DFds8/zvu03HNwMZIx4ETt8iZW2rRrlzdpo+t94MnJsbARHTQ8WrZXaLrptctHVlZYzugcVhNiRgC5pGoto4z5bKVKgU1yVoE2f/NiucCGXpSlYNPJIqph09Gkmh7wYlNZxcDi275Om5T5fMLi/oP3FhboOzvvpAnfftO+rSsaNa9v395c96/frmgh4TX+/dcfzINt1+erNX15/eePmMTz/lYjx80VrBdYz1cfK5PkoORAjpE93u+gRXjsh3guxrVagOzIuGAQ+cKuHFexUalQgVwJE8NG7SaXFVhfcqPTsdzubrrLUaBMl4VlJej/xA0rvytEMI5MbzzB+/aFhoac3HQ3gNSRYqeQyFx/NsTPCcaIho0vFkXMtbyJcjxx4BxPBvTHanq5o7b1AJOQuPcJ/N/R4LsmFu1OhG4fxCF8/Az2uhbc92HXNxGxEYaPTU0nkO4gQCvgANlSMEB+NMGd52fWwoQjiXkv3xjHxrEuP7OD/Zv3dwn8to7+d5vCg3IXgdRM+JNK70SfRIcyiSemU9UD5CqjGI8/JAGjxHR9NpxZKrqkKetFpeTCNDbgV8Ot7VrYntYOUpnH/SkRzKFGk4ZHq+uWaFeUaVQ2PXMtBpqvwmWfg3DK3+JrnIS4F3ugblHpGrq74d75eDZ27h+XwTqgfKTYMs6VfOvCBHKO8G+Ia9zMNyhkvD2ZjL5VU0UJc5yg6ePSa72abyXvD+jqBF7rAlMsjJKu/LM/TZ3h29Q99jx617EpUboLk/5DWzAIk8hD7kTvKlecXX8Gn7LkZv4U88B8uU35f3LZeIbYQGY0yad86pMk8fXLXJ+T+GjZbET87rcesped3PO1j6okj1/SDBqRyMJHnGKAQhffqJBd0KQYuvIm5aGPG0SeeFQ0URlfQ3MFXfQwNeTNu3M5uEdAwKsrOzVSRDE421S6Mga5I5NOzGWumtaBfHfdDVBLGCXGkbzwolGxdGK5s+XjxoPoh4MjXqSIhEbSQ7mirYomhJg8UV2X+GlJkeQ35sAGg3x3/1T4AGj8alxFpT4ghezJySROztJYm4G5RpP/adR9t+OUqd/dX76rxvRqvzv31/616TXn+G5/pNen7WNb+8utZ78q0tUIGWqm+lj10ou0JjetNVDJQ6KiVFWpxRgWYQUhGrCH9RBpYVn4hC/GO+Ju5XZPxyCCjQtJlmURWB85eBtk/iRhRVDMTE+7LyBoQQ8705PMzEsdfd5nkvtJFmXqVF/JfIs9JRMvP20h2GKutIXN8vn+Dey90RA588IkfiX4/Eb4fmKjLOkkZ5T765BVmFvIFDAp90EAjTs417WvD2SFdl90b3/CVQESe3eESPX4jlBXZRWjmIDAFR/e7uQZIOyUEg6qpBVDQWz+Haj931TOO9fzvbeYVZBc/xIJ7zI/eerAvZIKSwnGO7euVJmzWOH7cKDReJjqRUIPujTM4NzA7Q6ucj66egb4x3aVAmKheNblS6mOvcXq1sMJbgMz+Ed/bc95hPHko8C41G/5UahOdB9v8NbN/u22TLyeYBaMw+dBeZABLtinvOd3kBIPvmuKa/edqz2etu6GkUo+FYJt19mXPfkrZv+84KN0B1Mp6rEgS93DfTMA29afJkH9vTm3hE6APwvZdBI18IjZzPxu+CPNGrai4t5RvzodvM3Ck36gB5yc6HPPgNo3vXCgnbenKdGe3tEvRvYaMj8RNze9x7Wn634uyQXBUJpfo1Lly44/BlA0ehNvxG8nQTcdCkg0xPyddlLYctHPya1nYSzWnUqi1qTTgqh3ZscvFmxlYMg5Y7lhNsSP5REC808JYdG17QJD+eehN/j3PKJGpETkRJNFzZiM+AXH4ytnKOI3FH8KoZvryrrBDWxXQjpAeKq+km2UKlUlvdPu3JP7IjFb9yYFNLKlmasOMrE9F3twnPNl1/fGvkZeNHNTz3m/fUhd+NbgoN+qSeE99g93GDgeonBprGOH0MNLHD8QrzpTGowNM6WKFociEBk/JQZK6C5bi/+IuWTua6c0zjaUgkfTewCXC0d6ar4H7FxN8KldOzOTOXMLS1FeTt5SNyMAjeu4dxa2B4JB4QcZa0tOW+jBv5E/nOt0yzguTp3cG/PETlE5xPuOdEPtD2D1NRp4t6iMjzuO8ydwUrcUzq2zAIxNfmQbDcKGBBcN5BS1c3mxHwyXMMiMqz3xMRNEQhaJN+jwHk+QbSTHQ5Mg/E4h4dTXdfG4e2gnOPQ85+dO+K8yinnXDP/yAP9y6uVxCG1hqSJe5dkBd6Q2fauDeoSEDrpw/2q+45mI/X+F6IJsnbOAHQt8sHuPYxkH3KfRO+c7Ycge/nrckNQC5+wbWDQPZ/uu/KRiMPWm+eXBv0YnQfWY7q9Siq5bOB+QLPnIM0F5oh0oFpCGjRn6CK0vZOg0WQ19b4+x4QufMhd7Zv2vUXy80uL7+ckN+e5oNqRB6X66GRD6WGzfwU/bmLZC8z1lvgiuAmDGquXGtnIz/mRfMS87PSWDWVb82rvkmRtu/R0Pjny37OJMaHZIO+VG7QR6xwwfw3sFGR+Ik5XQ+LKnNSRKscg+YyS0e2AP26LjeI+imrErPoZ02izolECkLh0P48p6z5zKrUcs8ThfZlexzIueVDc5+ep62ZwTiSvzO3aDkiP57cpd9vT08BR8+iKUNDc6bZJGVDh/fZ5KJW1kZ+CIfkN5I4bel5MWjx4YQzjcRDiSlhlZgRBbVA808ZG1oIzdr5ll7yw7vdz/j6LXXxD+9GOox/u1X3n1996K65T6/1Th7/NvBqVp8vJfpCEC8xH+RUKa+gsi9kxXPaD0kan8GdX4xPwoFJkpLfXXbn474WS007KlMcUQSEguoP8nIan4OVZThOujSsbEyXv8JUoW+BBhySEncPniedaTlAprsYN4iGivgn4tNJvDm0yM1QH72GQMs7iCt3eTMPPCvI8oiqQbF8+Qz3X+yOGEg0WXI0tLF0oh9tIyiPgDxz5Rg8QdBYkSiHIHjvymdgupC0xV1XDILGoG2GZZrLn3nky3+Q3u894jHvBblmyTcujxXl0cFWrPB3xhs9gvuOcvmzBHivbDnPXC/78rSDlUfwrM+5b0LiIq1G5GJzU5pWT5c/+nzzPszHu+e5ZoBcxvOEvgr3iUk/9xy8D8k3Fw3GditW71Pd8SVCMhAE+LPTepkmW5pIgXQz963YlEF+k7fw7B2q3o3pCmR3VV+edD7hAHuG+FaD7FIZ5sqI9+T3yAKRf7zCP1sdiG+l5Wpo5E+5KxlYL4uklfkRDaUPdQIahobS3y6Q61xeJHLKYApPt718Yt70XDmpyKiD0aObJ63QiMzFs7aENn8Lz/2b2OBJ/MScHg+enNtjEn53fq3kvvdBtb+SHShP9MAPq9QVZ9Vvvz007mERq34LQx3ngCQbybhKtb2s/mXbJZPqcZDtzxHEc4ATWnUoFEpBmEH7ycgX0CLmRTnAiXPxkDSEZu08AkDtkxMmlSJZKzQM8XBiy8KcZZv3+/3pH0WbqRF86DCJHNo49Ovdem954TbzJxS/Omd27g4X/TBStxv7TrjrT29sf+2Ul15ifv+rQKWq1CfIMN1GGlBfRnf3GFSCKag0VeRmaerwK6Vf6eiF4qyR1C5RieY5EuCHZWUjyftmBDYaqFCzEV/urmVgXlHZxOaneYhE5Cdom2hR8TfOg/zypV6VxZM7lL+GNAn//iStKH6bynC/HiTkZcSUVeXPZ8mWw9HPIlWwEs/B9b/hXTzbO98lW46BRr5iADQkLyHNAnc+IPqonF/lE36H/KkiMr6qQfKI8Tg0gG5wkkCa4bjmZ3c9n4X3Cctl5uoVaVAo96OB+SYgMRDdpvg9xHAHd8B5fkRlJPKd6coDeUCr3Qt5tq1Kcyua3xA05MBkQoIrQJoszw5NqKtkKTTY55Dme3cVG5U8NL7ZIPI7Vwy6okSG414DHEHzO/Ld4nK6eWyFlqrbyde4X3c0nKXufnymfGmJJ78TeXm9lX5QB2bJC7ZM+jrp4fvz62Sj17UTytaHmzlZBg16GRoQPhfLIBtvUIQy+CYt3X7Od78n0o1wz8UAkoaW3tKMkx+qelFbQLbmyp3cqNh9E290hCawHNlc3jKjvIFfyiq09x9B3k30KaDxDQAbLIkfn9PzxpNyuy8DKV8WC4W3xfc+WLhYlArfDRKfjuJ0JA6Ne5ewDnlLTio72tjkUhQ0kIR2rPYKR03LRxY98qey9lcumaBwkoOfIOzDujU5f/tliazXwyE7MUKiZt2kYOnkdh0bdszNiSTfiITNDx75JyU7pBuFxDgXRWvUR3NLw9f8vrSo6cU/vKZ6THztuAG/PzG5n4xJ9pv/YrEjnv+H4EaxEO63Ieit9FHe4kEOXF+ClYNVxtf88Et6cUDX36Bye912Eiy7VFkrNG1VhqodReVnpeZVJLiINITGV0XSiP8Y19OTxbuP93uSDSbdKPkC96x09wjOh+US+cl7Dkd8Wv6ocmVjmpCcZpNp94jJ/Ui9sIo4cqQR0m8dDJjp23APatHBu0J2QNrnWtqKfaAxuQ95THZ54FlUIa7NkpNN3xVpcO3bIOn57lkpkwXOha9Ki0bP43s8yzfuHZiGNTkO7bies+M7qA+hZYeh2TINA+sF95lslGZWuVbex728TQ1YCl6aDmag22HHQfWSTxH3sH8ueJ790XxWmVV0Nzeg+AI07S/de3lp8pHn2eaJFX7o+jxoykrapd/PNRzbQ+P3wbwQP8SZQljywbcqlCPNR/I80xD6ZJmBfDqhB+KZlhBQ1mGkO85+tyI/1RqNajnSLXKDvp7skaSzoFF3kM/swS6G/uEV0N2H2JnS3d2Pafge5SjZJjLUjlphatqQsIGROEjafVaUnTIHa63zSKwk5HDI9DkzZ37Ll5bd846x6ifasGkesbR/G+lyaUHnLRaXRx5C/BQOGjrbOHNS5tguW3fJLzXRUUg+M4J49pOiIbtndkxv99jCB2aJTf5GYwon23CFlLAyRzbOXbjb67/u/aMWM5v5JVLqm8UJddaU5Q2H8vl6//zyo9dNHn7rndOenMPjDGoHiV19LU+jEu2Fr+tNWMnCv1muGjugohiVJcU+cXoVPNvRwQqkUBlJWD5BgsBj0MQZ44HaeuBmyEqNigiCYKPr5ByfcRL+8hoCBqbJlR2hPa7II1fewX09jR+xIFhO3djPDnG5cjDrWzy5Z9Pm9XyWsHS0rUCNPkAkb0Fb9+zRPM9lSbUcUOWF0g8ErGSqeypHH0BU2kI79Lx1iGx5FPmPxa9H0nyXmJxjBqRp4yIPQvv9wj0Hy6MI9BWXM+yt3mCqGiNJ1IGn0Gh8G2i1SFOEUj3K3OtNRHIwMgy14hWnRZMI8/FvtpwFIt/HS4C4efh+ERnoPENYNiwNEvRjK9wOVTt826gMsBaNIZ8Z74fy3wX3vto87LkUOlTKmyD7m4L7OWRDgx4tT/lHTtOGFnw7iHx0oN2rKEq9UE4wn6Ih9QGN+Dc8/6nIb6Z7Lr5jCHJRgF7A9zLIS4V0+zrN/UzI4NegE4+c6QyWLXvYO+XTwKRGIlcNUK5/gsj5jaG1o4wTeKOh6sgVDcOGBCfcGwIOze69+3E5xX8cn3XFyMPyOtU3Sl+lbGpG2GnOnOkYap4MRU6iN0oqZYeiRs5kGXPjO2jjB9poareXigfNR5F/C5UugS4UNOpKatzn2JLlrabOyXsFDcIkkjsbgNxIKBpSSafBWxt5y0hqKs0wzmwSsVuFI6ltv5SeZVf+MuKEzj+9pK6c9PJeN0we/vzQ2UPdug4ZrB38gdFvVBtpDX05BLreDaT7Cyq8qzyo2EmQhOcrTgJgiEnY3OdI2NnNQY4/BYTln+dsTE6f9+Q4KmMciQfEh4AKeBSInqIi6mroWSKznWmH17LCx6QlNOkV5hDuRB73SZwEy98COdiWew2OM6mITGbPoepZc+VAaORVpIh7PozUs5wW6WvbIKLTbG6abTwig5DHVHcO9wHZ5eH9j4E2HvhPlyDNZ0iz3L0P3yAHvdGwHFg1CHotNFAlo3C/cpcGJYnnOB3pVixsdRW06DCIkKXMe/HKsJyH/M7heQL3mobj4dbgmVeYOfbFM1+MezGG712M7/UItN53HakyTQHeMl8uMk+7ZWod1FloDMJynXtvlg/JF40G3vxOlwBwboCV8oRdLq8FmjYacHqPnGTeWzHJRx3nJhxdYcvklyoiZ8NfJOfZz9Jc+/aWX0EDR4DwlzlN+//au/I4qYpze6p6mxlggGExKJifUVSMJoigEfABBlfCpkgUQfOI+gRNIiYSI8Td54qIGkRciAsugKiAgqKoQXElKq5BgwKCOKzDMMNMT/etd07d7r6dP/LyXmKMkv50YLj3u7XdqvOdqvvVV+R9HOblKn/wOq4LtagnIG/CILeNRk1+BxSWQ0cwH+peDiMoSsyBSLP+U90G1r+Oab+H1rYnQf1rKmHn/xfKPpiSOr7Z+KXlNngjZtApFY8fR4K137zaSa+yc75AFp7274Vz2pTNnN+h9cb9Zu249THn3Ltiz/JIkUnlmDr9zLZndmgIYrfZWLBSSyDUQXksXk7G3nsxJtVlnHkrK4CnYdDcnbz7lAs6jer+3qZmL1J7XSZwm+sa4yOf+PCAxISVc3zIy5J8+eIBfTBW2AE4n69Crxc4iDCeIogIKvWjnlnGP1tG7NQ1wxKBhwejSKdbfjgTVFYTOEJAk55AuIIT9XZF/TyJJ3lNEfDC+2KW8jXOM+1Kz7Rr8iDvryZxMvUEI6E0IxMsy617C1jaojkBuEt+fdVehM1M4x2CYsZfEUg3Qz/mW3A3tOPJ+MtyHy9VF+lV4DTy+WiH5k5MY8mX+3LqvgAvRQBuFX3kZNefweeX+TbRWGC9XDlGBb8r0mnEdI6lhZ6Ns8xsJ8O0fhJMi2KvmPV+HflBX2eVR+1XTua6b5G3yhl4lyB6J4fONl930dfWHMKVGMMZgje2LILjm5xJnd+xnOE7Uh2b48TgqehgBzOMAJ3E1TSOa/19tWMZ27gKp7uFOCnU4uP9mKfDGDLtev/OZKgqUOl2w38Fr2JEqEW9Q/ABgbkX0ws3U1G0AsqynR0sjfL1QB7H8a4ebwvsvTFKk7tV4OBgGd4JtXitO5rs0Zhhj8B++oifu/y1lKhzf8Wi7e1832YvpOME0z1ibEcxZM2JjXM3Dio/Z3femuiMW6OdJmLI5fFYlQ3s8JNwSTKbid9trVtvrUEm0AYfN4jvo+uMjbe/bZ35U5YjyPuNa7ejcaN+3nH0gakguJ1se4U+VOoNJ23QJRUP9n+0blr1xR/POmLiR7PaXv7JgzMVsyQsZUm+KvHbnI8ky9yIw8m83swBmyUQhLsqBVABqv2Hyxx79YDTlgz4+Vw/riOPjmMdAStcUqGellx4vWuBrYPMVNuM9Gw+jQoMJ+NVqt6Fjb8tdxWa4oU6pgW5XxoHFjaKvIWlvFfnwUdpqNuW4wx3cLSkwpIs4L3NvhzKOWSc/fK7C70k8ZBTWNh8PlWsi0WfwofHCfiCM8pXnaVh0hWm4xmyTmHPCZm2/G+eYo1rfB5hOkfy9/6hBv+tzTQxPME61OTrbdrgINYrWj9XTJSsX1ZZkq8XAboF9Yf5QxPycgLBPo7JeYOgurNM/fF9XOjvU3LBpuRQ+YKvrYC3BZ8QM56PYaEW9Y7Eqyz3GM+nlCfLRjDd03XCb6kXLRst8iEJRnpwVnvybxPzni1XBYsiTxrblTOTOtZdevkPk01oQaP1q+DFIm+abtjIIvXnTOCPNOe+fGxhpf3d4PkIyL8p8i8B8aOSvxnWtnzVxmPKfv14HaotQftycuMtiscj98BULHGYjaUGz22YtJotPN+5bH2M10VsrA3GJVpt2m/m9ltmEfTfFdvWurm8S0zMDD616meV6SC4iyl9otjefJbpmS7WZg++Zv19K2Mm8+d0NmiqbUz8cnVNReWVn8z0x0eV5F8vYuX2RLxCBtSNUGXJ9w4iUPjDBDjOxPDkgx0CtMBIQB9HF/4ZArDChGrJJUEdgZ6u6u8qstu+ub6+wTPttE8jzzhbklO09v8KpYngkiQM5YDF/7Qgs+3vYUv+3jXsiu8RgLNeRyCVJHgkQw8UL9s941/n76scyr0MZ7p4xMY5UX+A5f/U31cekgqcwRqpTqE0+h2FfyykQXAlqJ/hprLMOTE7cYdLEeg0V+B9Lwky7aIPimybacz7EQ/0qoWAq4wsdRbZf07sT/12/bmuKVevEOz7ES7PCDX8Y44zhDlkxgs901Y7Ks8UwX5BePCxRDMt5nc1y1/jW1a8qYpsvQPGB4+HPu8Ss4Tp6ENnvlxixs343vfHtMJuWbn2bcZCtxVjfRuo7PIwSbAtO+KuYE7oQy4xT+Altx1D/HvNA7TecCWu5EygYEByHzsH++US7a7Vh7cazDN9oxnMN0XCjv0VybG4pLJ/2YVvxeLZ2RyvLctiiYFVzXDok/U3KG7FB9q+JhKlj5Upm7l6WOW4fQLTeBmp+aeWI1wLXRWxWAuO48GH4KwEJ+V3wAWf6Z4js07Em0a1rKjrOnXD758ky/5Y6996PT6WCfAjHaJw6aqHf0y2nbxu7X033r357tqwZCX5uokH9CF43x6LxblLGpBy6aJV5p8CmRBAdiP70m+hKFyr2LrAWwM4BOHuZPeeRZPdyq1us08jB3pk6zqlpQDinNYrxt4O/7zAU086jCY7j1h04M+O3OqfUl7aJWAwJJjiOao+Xm7h6HqXM4cm/xRByrQlHDYjo5+VK8v10PmRSzlzqPMgxjqZjvgOy9WTrN/DumfRGbxOLhK6JPKq6YAerl0YREpixrIcCbxIPlNbAEIybaZzdAEIw3Z7gONshb+iFhOXrcCI4K6iHaEfsV5J3O3rpFIqzzLqzIuAnEz7fb+M00DYU22JImS7VTRhw4OFEUDbPniKQP4br6M8xaBboQehvOBb7QH6CxqOjbimkKf0gF44i0YnJz6OiWH5N+Iqr6MfsmcC+f5M77G8h4mfUWzBIleN0b7sfocGrzehDf+b6uahd3iF5euHz2jUj3Y1mMtWrrT9MYT5CjS+UfKVgHgfXFKmD5I7Ockhk2Z3N36pI0tC5Fww85iK8zpkYuaXbL71uq6lk7iNteSs96zqrR3qOJznkYfXqbDeNzzhfnZQe7f/7Rtvn8Ok/iSvkhDg4xVxlz1KeTXBzGly2S2ZLD6oSceOvH7NPT+etOFuMvuSfFOF4LHO9kaS0+BDXQNZo8CqEjGCYEf1AK9UQdDXNn8Naf0ICivQl6CjYR9KGZ4kuDR5IBPoCRhrcYqb4Yc9OKTluraejDf0ORfAtsQ+TGHPfD5mNGbx+a0+D+nopx0GmT0jLwx248l8JnQ3VOdVfgmMJdiGH2spJo2HmGu4Ni49Lc0kMdINw36672U7bmP6yz3zjRjrWcFDnLHkxFR7F8Al3jAJNFXvOE7HDzhDyIkd6qMXLvI1UE0FlnJJ7FTEUC8kMJfhbvKoV3xeGo+C5zY4LZhd5Bd+DR4l+7/Bp5MzmHwXvaj5FycKEVAfI9u9wxs5lVtSjuOC94o2AimGdwNnChswp/CkyhjgKPfGX7gK1pgsbnWbfFjeEG4F5GXo6m7EUq9E8a6Cn2KWW4vx/r3oyAst+2TRjsbvEdbjMK9IscOw2h6FE9m3/MEY30T5p4N43+RFJ9pU4xfxVOMLO7El6QJ7MZF7m2XO2geZisV2K7PmVx1ra/+YdWaxQZAWG9fiSTLmzuvUavN3P66puprafuu8IWAnbbx9wtHOUwzMlCDIrpFnSZbjMgZ7Ztfd1/aYtOae6deuvr/t9Z/df8DkdXc/5wtTkl1COOheJ5h3xaHsv9XozoH8LT+gJSn8iX+qI4TAKuBo7deaPUP24vxyiRzMQh2Cq9sdh7jOHmbDWNcKC1tGHV0hUJn2hMS2ZMmCbunwERPHWwT6MC/2P7MbuhHYCp4uZiTeYjoK7xVKhtfK0JMpRSD+E4KzwzuOfMaXRzFXyslW4zg4bzDsWNbJYBnBP1zLFyC1JxBVRqDq2bhilgs2ZRBUnm9xhtEGfYKHfS1D2Y6HWWat6Yei9qnEKcFiTpRzQob6CvN4SPn42grs2+II7E52mxO5LzLHezjDmelnGqFhEaAPdVcVfUg8Dp9z7jODDPoDn6fKbplqAicGS6P0bC+sJshe47ayrmovVT6GuEtgkHs5Wm83h5E7N+K3zFvhaX09tf7Nd/GD4CUasZz4j5G1NAzaTq+yaRem6tPA99MWk6Szq4ia4J8iP8C48v9ITHidrHq2pY2Om0TP5mXNz13XkHqQTf4iYZrk2yHLeWLcmvOrW5Z9zwbuN3x3n4hZK+Yg32GC/efsPTtub8pm7Z0B3CYf/0TjxgS/Oqf9mQfd9sX0+ewVq3xQvKxZttOljpuy/u78SR3qDiXZRcWvoh2D5fZELNbv/toGMskkh7gYYv6jWgKtCYCdCx83V+N5Al24c1Pwpp8sQawuAjvTDlPJfLd7AGAnzMnZrqXnw15chqy/eW4JQwChNdgApxI0I59o4BGnkAMCMOmJkVoMDu4qcmtMQxEWP/fgqxIohxYYiIXRWi9T+D3L8Sb1QhYtvRY40y2J1sbxR9zLVljioV95hSx5NI1LIYKhPZlazTGf7RE6TQos5cFThhPcLN9ioXyGB1nue2kEQlav1q1k3d4q+kB4LGcsAfW2E1iVloxdBWuRwajg5cjtkEZX4/Fip6juKr+MWZwmoQ3GBE9HoRXMITRoGfyKhkGT9NB4hCGHzwqeLwqnS8Cn0fsF01uvtLwIpOPoFTxT5Gs+BLXsD5PcetwpwCeDf8JsRBmNVGFJZVeQLx3EL8El9nBM+PYxqFS0P/EBWV4o1knKmqs6JbKdAxcfGwScGrOzeY8UUgMTxG4KEm5nJnDaTFMjsA60zm2Ds+P16d73b5t6W8YZf2yats4nbeLb1P3BWTgrsbWxfPCWNTY5ed2MXtPWT3szLElJ/h3FnIpNtjsZ6Cp0cfV4zumrN6HJdCRbzwXLsmN8zJdtHlhzoEjW2py9dQ9hmnQ4jV/Fgb/DA6vYqEC6FZlvRRH4NuJ+3tvkoU/LGBpNKQxnStEHzjV4nPe+8MCcXxtujxPNvlGsFLMCc6kT+kJLR+BbhSE0GAWmbX+CFSzrS34ZSHoU0waHsX7RbsjLaHQayLQzLLuWQiimtQ/SNdSf5p4TAtsMlvUxD9DKS+VuhZPdAdERa2Sy1R6g67HSl0kjuYomSJEOX4iWcWwPPMF2uNyDvNpIrLgZ9uYz5wb38T3k5XnMp7kb7/OShOy5O9tiSr7NJWY+njb1GOvfi4xiCOR7sT7X58PDSuwReJv3RxDwdaplaIw0T9HO10XReZ86BMIejzNpbuJ2IH6kEBG5W7uM5Jv0S5He+G2fZ0zmi1Qi8emzSO8fwJxMgrSRfInAG75lF0vfaxviNWTaU13gav3bE1ibeO+4w3Fza2+eTLUP1R8E1nFrkXTuopOb/Xy3pHWXNgVubYLXGoP00w3OLp2O6U0zt9yyXX8rqZKURGIG4UPbDUfaroTi1ejAXqi9olF/T2GJa04AyF8RmCXIHud5mFVo1PUEnfVOa3g5YDVtCZ8tsFths43WUTNYQdBs8qBJcDUd0IFs9IDCNvxzmXsDPnSKe6eUtf7eCd8ib/le0ce4HdRZxmFS68uha815L4v+wVNFbot1PqbKez5lzQ70U0lQfT1yOSRgzeE1hR8IQZXCcp+CA6LlErbNJpbmGbLZrb7cZO2mFUuf4QyhiBnbQ7CIeem8zNDY1VEviV7k0IVzOSXmCzzqNuOusDaU8INjP9MFV+au+DCyhM8HyIbvCluGoo+OAY5xy3FHeIHPKXZKE2azZNf6GUBuGYTwoT2xPgRzXggPL7HlQtdD6QnwFSKhAmcHs6NzQSU+HvkuKl8KiJ+EWbGemPhCgGAJkbetlu5iCbPIpGOfk2VPNSaod6JE7MllsVg3U14/ont9ixtiJniPzcsUCPJWW6cw6YTUuL0yWfdL6n6mgBrarVkRj/Vtlswccnv17Yt3NqYGb2xItry9+s5j7tk8/cOwBCUpyV8X0w8b7NGYpQ0cuUtaOV7OYR16fAhUBLC7oSe5nqAjFIuHCUw7PPPNL6LU4xx3vF8UCaWeQKLoierGWsKoIilsR6D7rYf+UBoIXFqgEI9RCXbwpwyn5bfHS8wmApk8tCT5UdkaI9Ah8kKxg6BTfV71ftUCX5bZtCcrjqNP3iBIOOmd6Rrwji+laqMZh8OI4PmiD5MP8L/G3FmaKjfLRQY9gNy5sIHGyxo8RICe59tJdZRhaMBJ+VNtJOZH2ECQ/b3bgnd92QWX1KWhGhi8Eu10tL2x3uzEbQTywnmWnKXr8/GQYCl+mbsURh+sxXSmt8jPggT2arssegWLWeac+DjfDVjgavAL6dEoZWhQ5+NzdLYnRYZhV5d/GMR74aKhszE8yzfxLP/pt7vLbFoT62QT6Wtr0pv+OwjwBoE8EBvPshfEYsFNr1fUfa8+HfspoX2t3mKWL6ksZjrYZHDhn3cc9Bq1noEJmhyBvCGTeWRnwnnAvq/mljfFvPV7SUry9wqn47ea5WhBoBgi91ang70M+rG7CdJC2UaA1tpxDpRygNjLmKK1Y+1yLEd14SlN1hP4CXUL2/BpQJ6kThhvW8aCwGnaoC+fifybhxMuA+9bnfUr6gRpswdNhzb/FB+4KzZejvf9UogATksJWYxwV6K7bktMN3/q/Qv+vqSW19oxvw7RBiA7mbOIzbiX9VZkwRB4Vb8sTg3+ULSGfjQ+ItjPIfDuyAM0ZxrtXCWGuueKjFB3vMh7U7yBUloyChWsSZzG48miD7BH0HimMcFtY21lELQ+roM1EhgTLCiaLRyFVUzrQhqQtf6C/MK1PGsxgEBeiIniw8guwzT3Nna3/ZGwP8QgzpC25G7/W8jfDeK9ceG+PTGh2iA+tycuurUDVl7FRl5Gexg4WU3OdWI2NrYy1a5fvNGdziufO5pmXeebSHGWejPS6c/4Hm8mgG9XFMEMKQaZ+pmdK1d8f0cmcUFdQ+qQ7ZuSFb/fetuwB6pvCw9uLUlJviTRFNv2wON2fxxgO5N3rCQofcxumIvnYgfgDQLcdj9VF23YyWfaEZy1gzMnBA5t4/6Y4K9NDmLm4jBt3VZ8nyBXYMeUJ5wObBarF5AL0JMYGbwYRS4kq9Q2+/c9CGoHgw5yy2AUDox2TNo+WGLiLJcc4lQuLV20Rlem27vYtc9sweME6BV+hOfAl+B5CplxIXa3PZJGqpEGRsCbB9RKdKahUuRHldCLWYhHqDPd60iUp2LSVERnYErMejziGnGTNx4qm4A3gR40WL9heoUZjtmApwny5/v2khES4AN703BNDKZF8WXssXib90f6tKSndXTFewxwcjAPY70SRUsw9mzy739T+btAnOz7WofYu4ZdWs6AFolzPkOXE7Kufhhfxhq+YEroJhgzwYOJMgRNmdi51mS3ao7ll1XisSPizeMjH6296QZrgw+DQMstaMq49BUpE/94wY4bN82pm/zOHEz+xvpvluSbJWR1a+wJ2Mz+KxoSymY8ze6qCX04rScYuu0Y45YWLal8SlCqR3SQs1h5gEHkJIWj27AaC2gIqn0aYuthNI5TCEkRGxdLrcVKfy8EXQH0ngSww4pB0MkHeouPyBiy8XCpY6Q7N/J/ZlrPsETPerBXeWSAkmTExgcMy628U9biAVdDIBf8K7SbfhI4zQ2I1pQJkvV8/l7We0nBIITmYrh7OYqtIn9vU08g34QPvF4OfGkUB7ieUVhi/3FxC+a5asz1QC49pRngcOzzl+5/5lO8zHx/qtq7ndjIZy4l8+5kB2FqTuXfXjzc/l+lJyaOIzR37Iiu49djxSts1kOYRA6yXToL0zWZiJVb27TYOlOlU28UhTDrss/taGg/oKrZFzdR8/SEDVJyIZQNMc51aRFrsWFrvD47b3MFu+9leXtfkpJ8bcTNQnPXkeyvBcYRmHaSYfY1B8IfWBw8jr2wB54yZWSxAlWCpgCHekfZg8gmcxIsxwKTwgAPcDITZORuAyaQe99iz/DcG8HLOA6VuJlp7eOBjXDr6qmRwX/aA/GadCTBO5hpWmCE1xFL5Sh023CePTQ6gDh4iqC+O6aYZvxbbFtAWI91NBI/s0fg0VCLeq/5s0JvIMOv8mVTnls4q96KcWTDUZ4v4AzW+47C+jjnGa4Wz+HPGGNHef98L8EfMJL1vM8PcZWNnJ56q5jeeDs02oXJduvFtGabcrJv6bJNXJrtkMEUzoIKp+b7mdFszpR24Y+T/4jolf1N+Q9M7EwA38r3dmMMifPX4e2Ty1Hdn21eiKVtYJNx6x7f1tT4Cf/5a6JznY8WyDeTMPF+zcuqx/WoKx/DF/IJoRvZLBYH6cxec3fc+OE9NZdtm7f5enbiEoCX5OspBJAdtieuIyh3sAfjO3kAl9jB+IQdfa1nlGK+WoNuhna89u380oyXOvyBE9Fwl2ceyJPQ3syCu6E93McS+aiwEEPwJSAeQIYbnfwvqcHDZLwfedauH6WXxOhgGYExJ/YYvMp7z2ET/6FS8IfAvwcNTR83r2i55E08zLLrRKKQFW/zej1Zg4LLoZclnAGkcYtn4ZpRUJfsvh8huBAzRWI+wHyCdribM/chl0D9HTTnDOaa6HsC2+0lcvLzfTtodqIfHenXgAPdryM9zYxKAP7X5X8F8fAkeRlTM5A9znue6tOkhb0/jd32jSOlXZM6BdzfsTbWuVU8ds/Gxo/udVk3i6ydr4Uc3ft7m6veSGb3Xlh/fZdHa28w8+onH/1445RPw2dLUpJvthAIBxJ8hroMgbqJv4lX1+BcPBP5NkMHSzd6wA8BXMslFTiYYBcFvJJsw1wC9OceKPVDw0DwP50sPTpnszfmMa03fToCVS2XlPN+rGjzj2QzZrgsS6GRLLBXuSxGubYYqtsSH7mxHovcdnzqwV7sWWBeh+HBouioNu+H3oQHydJf98ghgyWQTmJosCByO2R6NQTuGZxlLPZLOXkgt/ih+3603d7LNjzp1uEEziJGuw9RZo9DzJ6IoebaPK6U5G/JXwXxXpg4KYNs+nBMvHYZrriRl6YSjvV6BcuE8uClRsS2Z+FOZj9S90BgtAYeG9gmvs/42kzyXCb/csbhgp31Da0X1l9jnkhf+ZH0SlKSXU0EhKYXHrPd0cd2QzkO8NschmNV9MHNHostBNF33WbCZAjyeYDrFzwS+YObdzCb4P2xB3uNUP5tWqEnQbCwyUZi0gTUJrJx6WgEkkHzudHBC0XhWQdgJZ/X0ki43i3DoajdAY4J7i3K83YahQbmqxEuw6DZRIIGqAID3cyiD7nafbkT9/m0pKsPuToIOoZTg3ui2O8KXsb7N9EwSDNk2SGX7hvMKYoDPgrb7Qg8aodjhvclL8n/W6KpXk4Ox68Ptoi/wlv+Q4q8evhOz3gJl9/VCxMe4+8Dwz2Y+voTbKhCfO9tyJwXwFxsdS4isvMDG5uwLH3FSuqoO5SkJCXJiXcX3B3DyIxHc7R0JVA2cwqx6zDI9vXb072QdV9HhnsOB1SFB0CtZ9fiEdOE8d79LifBK3jIlJEthwzb+7OT1V5ge0Un6fg1++aYaprjWG80OCqZp6K1/ML2x7RQi3oKDFWFyT5mudbQmR6NRD01J9rjMTnUot7DkPPj1UxvlNfLoYgLcDMNVcFjRQHF/I7SLNqbV/Gwme5zL8mXLAUQ74mL5Gd67h746Kfr0Hkib10cgrWUBORuUAM6Lkphzct8qJuDVrzdKv5+6U5sfGh5acdkSUryd4lfN+dA4v8F0kNm3oOAeidB/nuen+pmAIXb/7E5OtrwolNwXBmuNeUEaj0tvRqy4EaMtYN0MlYowXyMRzNcQdasSOl+A5DbgT9wbjDOx1PJSfAULqDOdUqnkF4dXqGROI+M+VWvRHEPYYgrxx0sX1vXiHUE+tfE0E0FnvDeJyX5ysT0wIVtEkg8S0DO7QxzC17ClYN74+KbybTHsH8FvLeS7/P5bYiPex+XEqz1hqMOV5KSlOSfIxxkxk0h8FYhhTL0h2KhN+G1fOhUf38JZpkWZPf5JQ55x2wjYN+DK83sEFDdrfiW64zbCLJD/Dq7RABdiwvtUFybu4JgOjqiHSaZ1hhOcNae1k38eZfP/I55FjxaSvJ1EeB/ALf34nqHaQFlAAAAAElFTkSuQmCC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10242" name="AutoShape 2" descr="data:image/jpeg;base64,/9j/4AAQSkZJRgABAQAAAQABAAD/2wCEAAkGBxQTEhQTExQVFRUUFx4WGBcVFxYYGBkYHhYZGSAZGBkYHCggGBolHCAXITEhJSkrLi4uGiAzODMsNygtLisBCgoKDg0OGxAQGywkICQyNywvNzQsLCw0NDI0Ly80Nyw0LCwsLCwsLTc0LC80NCwsLCwsLCw0LCwsLCwsLCwsLP/AABEIAJgBSwMBEQACEQEDEQH/xAAbAAEAAQUBAAAAAAAAAAAAAAAABQECAwQGB//EAE0QAAIBAgMFBAcFAwkFBwUAAAECAwARBAUSBhMhMUEiUWFxBzKBkaGxwRRCUtHwI4KyFSQ1YnKS0uHxMzZjorNDU3O0wuLyCDREg5P/xAAaAQEAAwEBAQAAAAAAAAAAAAAAAQIDBAUG/8QAPREAAQMCAwMLBAIBBAAHAQAAAAECAwQRBSExEhNBIlFhcYGRobHB0fAUIzLhJEJSFTNiciU0Q0RjsvEG/9oADAMBAAIRAxEAPwD3GgFAKAUB5j6UNscVgcVAsDLoMetkZVIYhyLaiNSggW4UB6BkuZx4mCOeI3SRQw7x3qfEG4PiKA4z0a7S4nFYnHRzyB1hYCMBUW15JV5qBfgq86A7ybEIltTKt+WogX8r0BWdrKxHQEj3UBwXoh2lxONjnbEyByhQLZEW11JPqgXoDucTMdL7sqXCnSCRbVbhfwvagOX9HGJzB45f5RHaDjd33QNrceEXC17Wvx586A6psWgOkuobuLC/uvQGagIjavPVwWFkxDjVoACqOGp2IVVv0FzxPQXNAeY5fnGf44b/AA5CREnSFWBUNiRZd8CzWPC97UB2X2jMxlLMygZgLix3XLfWuOO7J3fEdL+6gJbYqXFNg4zjbb/tavU5azpJ0dkHTblQEx9pTVo1Lq/DqF/dzoDIzAC5Nh40BjlxKKAWZQDyJIAPlegLnkAGokAd5IA99AI5AwupBB6ggj3igEsqqLsQo7yQB7zQFY5AwupBB6g3HvFABIL2uLjpfjQFkWIVr6WVrc7EG3nblQF8kgUXYgAcyTYe80BZBiUf1HVv7LA/KgMtAKAUAoBQCgFAKAUAoBQGOV7Dhz6DvPdVHOsmQQ08qd2iDPfUS1x3dtuHs5Vw0j5HxI6TW6+anROjGvs3TLyJCvROcUAoBQHjvpewwlzPARNcLKI4yRzAfEaSR42NAZPRjmcmBxk2V4k2u5MZ6by1+HcsiWYeI72oDH6MMXuZs4lIvuhvLd+l8Q1vhQEXsZscc4E+LxWIfVvNFwASW0hzfVeyDUoCi1vCgJr0UY6WKfG5dI5dYVcpzspjfdNpv6qtdTp5Cx7zQHJ7HbU/YcuxWg2nmZEj71GhtUn7o5f1ivjQHovo42SGDwMs0i2nxEZZr+sqaSVQ+PHUfE26UBGegOMfZcUBYXkXl/4YoCIzL0c5bAjRvmSLOq8FkaBRqt95PWFz40B0voQzaSXCyxSMzCFxoLEkhGW+i56Ag27gbcgKA6P0h5E+MwMkMVt4CroDwBKm+m/S4uAe8igPOdjfSE+XgYLGwOFiJAIGmRAWJsyNbWtybEHl+KgO09IWYRYnJcRLC4kjdUIYcj+2S4IPIg8CDxBoDkMPnL4XZuHdEo80skIZeBUGaZmKkcjpUi/S96AjX9HsQy37Z9p/nG5+0bvsafV3mn8Wu3W/PpQEtiM3fFbMzGUl3jkSJmbiW04iEqSTzOkqL9bXoDT2V9Gi43ApiHxDhirCJNIKxhXZQp1XOm4JsunnQEd6PdlzmsbJNiZVhwwXRGO0Br1Hs6iVS1j93r0oCZ2AgfAZ3LgVkLREMCOQY7pZVYjlqA7N/E0BqNgjnOaYlcROY4MOWVBdeCq+7AQNwBaxYtYnp3WA2dl4myzOUwcUxkw84seIsboxUkDhrDLa46HxoDSzDIjjM+xcAkMOsnWyi5KCKMlLXFweHPhw5G1AWZ5s9/I2YYJsPK7CRh6wANhIqujabBlYEcLfIGgJD0mSCfN4cLipjDhVVeNxpXUrHXx4XLAJqI4AedAdzsbsLhsDK2Iw8kjiSPR2zGykala6lFHdQHX0AoBQCgFAKAUAoBQCgKE0BzedymQLLE10QkG3NWv63l+utfN4pI+ZjZ4HXRq524Lz/PI9OkakarHImak5l0xeJGPNhc2r2qORZoGyO1VLnBMxGSK1OBs11GYoBQCgPI/Sj/TGWf24f/NigJL0xbOFo0x8NxLhrFyvPdhtQfzRuPkWPQUBzPouV5o83A4vLh+nVnE/TzNAS3oVz3DxYWeOWaONt9vbSMqXQxRrcaiL2Km9uXDvoDV9G0gmzXMsQnGMpMQfCScMnlcKx9lAcJlORtLgZsVGTqwrJqA/7sqe2PFWAPlc9KA9y2Q2lGOy9pDbeojJKB+ML6wHcw7Q8yOlAeeejvGPDk+ZyREh1AKsOa/swNQ8QLn2UA2F2fyuTBPiMY6mQMwIedo9H4eCsCxbnc3ve1ATPoC/2WKvz1R/wtQHpuY5hFAm8mkSNLganYKtybAEngLmgOQ2/wAxy2bBy76WCRgjGLQ6NKJLHTu9JJBvbwtz4XoDgNnVf+QMxJvoMqae6+qHVbw9X3GgL8xwzNs3hGAuI8SzN4Ayzpf+8yj20Bt7M7JZNiMNHK+JKS6RvVaaJCslu1wZb6b3seooCa2myvC4fIcSuDk3sTSo2vWHu32mJDZlFuGm3DuoDofRX/ROG8pP+tJQHI//AE+/7PF//p+UlAMH/vTL+v8A8JKA5fLsowj5ni8PmDtCN7JobUqDVvCRqLAgBkIIJt8RQHf7PbHZTDioWgxOuZSWSPfxNchTc6UFyALmgInI/wDefE+Tf9GOgHpo/wDvMu8z/wBWKgOy2vyHAY0iPEuiTIt1ZZFSVVJPGx9Zbg8GBFwaA4H0fs2EzhsFBPv8MQwYj1LiPXqsCQHVuwSOdzfoAB7RQCgFAKAUAoBQCgFAKAh80zRFcQtezizm9tIIsK8qsromyJTv/tr0XOyCme5qyt4aERFqwspVu0jc+5l7/MV4bXPw2oVjs2L4odztmqj2k/JPM6rDIAihfVA4eVfWQta2NEZpwPHcqqq31MtalRQCgFAc/nmyEGKxEGJlMm8w5UppYBbpJvBqFuPaoCdljDKVYAhhYg8QQeBBHUUBAbLbG4fANK2H3n7UKCHbUAFLEBeF/vHmTQETnPoswOIlaX9rCWOphCyhSTzOl0bTf+ragOgyDZrD4OEwwJpVuLMSS7Ei12Y8/kOgoDW2X2Ow+BSSOHWyS21CUhrgArbkOFiaA19nthMNg3kaBpgJUKMrOGUr05re442N+p76A2dmtj8PgopYYgzJN64lIe/Z025DgR0oCDi9EuXiXeWlZb3ETSfsx4cAHI8CxoCe2V2UgwAkEBe0pBbWwbkCBbgLc6A2to8iixsBgm1aCQ3YNjcG442NAcdB6HMCrXaTEuPws8YB8ykYb3EUB1uM2aw8mEOCC7uAgDTH2SAGD8Cb8SRck8Tc0BXKdnIIML9jVS8NmBWSzXDsWIbhxFyaA5XEeiDAM2pWxCD8CyIV97ozfGgJ87G4b7CcvGsQE34N2773e+sQfv0BI5Fk8eEw6YeLVoS9tRu3aYsbmw6k0BobJbIYfLxIMOZCJNOreMG9W9rWA7zQFI9j8OuObMAZN+3Maho/2Yj9W34QOvOgMO1GwmExza5VZZLW3kTaWI7muCreZBIoDW2Z9HOEwUyzxtM8i30mR1IF1KngiqDwJ50BIYXZCBMa+PUyb573uw0cVC8Ft3AdaAbSbIQY2SGSYyBoPU0MAPWVuNwb8VFAaO1fo9wuPlE0zTK4QJeNkA0gsRwdGHNjQG1spsThcAWaEMzsNJkkOptN76RYBVF7cgL2F+QoDpKAUAoBQCgFAKAUAoDTzTEskTsguwF7dw77dQOJ9lctZM6KFzmJdUT4prAxr3ojlshz6/zqL/jRj++v6+PnXz6/+IQf/IzxT58sp6edJL/wXwMmAYTR7l+DL6jH5frp5VSkeyti+lm/JPxX0+cOopOiwv3rNF1OmQWAr6tqWREPKLqsBQCgFAecekrbfE4DEwpCI2jZA7q6kk9sggMD2bgWvY2oDvMqzBMRDHNEbpIoZT1seh7iORHQigOO9He1eIxmIxsc2jTAwCaFKni8q9o3N+Cju60B3d6ArQHG7MbbNi8ficIYRGuH3g16yxYpKI720jTfna5oDsqAUAoBQFAaAregIHbnNpMLgZ54tO8jCkahccZFXiLjoTQGL0f5zLi8DFiJtO8cuDoGkdmV1Fhc9AKA6O9AUvQFaAUAoBQCgFAKAUAoBQCgFAKAUAoBQCgNbHY5Il1ObAm3j+utYVFTHA3aeprFC+VbNQ5vFTSQ4kyE6lfl3FO4eX65187Uzy0tZvXcpF8U5uw9SKNk1PsJkqeYxcO5kWWL1G4r3cea+X66VhVsWjmbUwfg7T2ET0njWKTVPlyQTCB5I5o/VY3YdxHH/L/Wu1KRs88dVD+KryuhU+WU5FmcyN0T9eBOCvokOErUgUAoBQHjnpgwwlzLAxEkCUJESOYD4jRceIvQGx6Kc3kwmJlyrE8CHYx9wcC7KP6rr219vfQGL0WYsRT5vKeUY1nyV52+lARezOzM+d77FYjEsul9AGkuA2lWsqlgERQyiw4n4kCR2E305x2TYiZyFDaXBuybuYI2kt903QgdOPfQHP7KbILiswxWEM0iCDeAOttTaJhHxv33vQHR+kSJsHj8rl1sVVY0ZibahFKuosOVyr0Bk9NWdtFiMEqE3hviCAbXIddN/DsPQGx6bMaZIsFDExvPIXWxIv2Qi8vGQUBobZPNjczjymKUxQxKqG17EiHeF2AI12WwCnhfzoDRxOBmyLHYbROZIJj2lsVDKGVXDJcjUAwIYdfbcDY9If2g53EmFkKTPEiodRUAsJFJPO3ZJ42J7uNqA3s02Oky/KsxaSffvOISTpYWKzDmzMS99XM25UBzx2jdcowmX4e5mxDSawnrBDiZAqDuZz8Ae8UB1W0+EkyrJliidt9LIqyyqTquwLMVbmB2QgPMDx40Bo7K+jWDEQwYtcY7SNpdigUqH4EofvXB4G5B8BQHsFAKAUAoBQCgFAKAUAoBQCgFAKAUAoDFiZtCs1idIJsOfDurOWRGMV3MWY3acjec5l5vtkbcAJYyWUDqp6frrbvr558iYlC6yWe3NOlD1Wt+jkT/ABXJesZcRPEYW9dOMZPy/XTyrGkclZAtM/8AJubfnzIVCLBLvm6LqZMqe4bDycAeXerd3v8A1xrOgka9HUU+i6dClaltlSeP4hvZHAyPIp5C3kT0I9ldmDQTQzSRP0S36XuOerka9rXITNfRnEKAUAoBQHkfpR/pjLP7cP8A5sUBu+mHZ9gI8xgussBXeFeekNdZPNG5+B48FoDnvRgGmjziwu82H5D8TifgPaaAjPR7svhMcribEyQzK11RWjAaPSO0Nakk6tQNuXZ76A9M2K2KwmCxDyQ4l5pN2UKs8R0qzK1yEUEElRxPjQHLejeQDPMxBIFziLX6/wA6U8PZQEz6b8vEuASZbHcyC5HHsOCh/wCYpQHGtE2bPj8SQT9nwUYQdd6FVyB+8s48mFAU2XxJzDH5XGQSuEhUNfviZ2DeN7QDzoCYlnWDadnlIRXIszcB2sKqjie9hp86Ap6ZMSk2MwMMbK7rcEKQbGSSIKDbqdJ4eVAZ9pv95cJ5R/KWgOw9Kn9FYryT/rJQHjGXQy4FcDmaDUrs/A2sHR3jKeGqMEg9Dq7qA96n+y4/BgyaXw+IUEajp58RxvdXB9oIoDyTbHZxsmePE4PFMC72CMRrsFLXbTYSR9LEcLjne9Ae2ZdOZIo5CLF0ViO4lQbeygNigFAKAUAoBQCgFAKAUAoBQCgFAauOxyRAFza5sO8+QrCepjgbd6mkUL5VsxDn8xxkkWKDsboRwA5aDz9t+Purwauqlp6xHuW7F7rHpwQxzUytanK9THiojh5lkj9Ru0tuRB5r+u8d1ctU1aKpbNH+K5p6p7FonJUQrG/8kMuYw6WWeL1W7Xk3j5/nUYjHuntq4NHZ9S/v3KQP22rDJqmRnx8QkUTp+8O4jr+vCpxGNtRE2th1/t0dPZ+zOF6xuWF/YTGXSFkVjzI4+Njzr6HDp3T07ZHpZV+XOGVqNerUNqu4zFAKAUAoDmdodjIsXisPinklV8OVKqhTS2iQSDVdSefDgRwoDosRCrqyOAysCrA8iCLEHwIoDm9j9iIcueZoZJW3wUESFDpCliApVQfvHnfkKAic/wDRRg8RI0qtJCXN2WPQUJPMhWU6T5EDwoCV2K2Ggy4yNE8jtKAG16LWUkiwVRbme+gIraL0VYXFTvPvJYzIdTqugqW6sAykgnmaA6Rtm4jgBgCWMQhEAbs67BQA3LTqFgeVrjlQGDZDZGHL4pI42eQStqYy6SfVC6eyoGnn7zQGpshsDh8vleWJ5XZ10DeFDoXVqsulQeNl539UUBl2w2Hw2YaWl1JIo0iSMgNpvfSwYEMt78xcXNiLmgI/Zb0ZYXByiYNJLIvFN5pCoe8KoHHxN7dKAkcw2Lilx8ePMkokiCgINGg6dVr3XV948j3UBKbR5MuMw0mGdmVZAAWS2oWYNw1AjmO6gIqLYiAZf/J5aRou0Q507wMZDIGBC6bhjw4cuBvxoDRT0cQjAyYEzztC8glGrdEowINl7FtJIuQRzJPWgI7LPQ9g45Fd5JZQpvobQqm3RtK3I8LigPRQKArQCgFAKAUAoBQCgFAKAUAoBQGlj8boSRlAdkFyt+V+p9lz7K5amfdxuc1Lq3gaxRbbmouSKc9I5xUBY23sRJ4dVPHgPL+HxrwpHrX0qu/uzy+eKHqNT6Se39XF2EH2jD6P+0i4r4r3fT2Cs4v5tGsf92adXzLuIk/jz7f9Xa9Zlyz9rEYG9Ze0h7vD9dDUUTkq6d1K/VM2/PmRSp+1KkrdF1L8qe4aCTkb28G7vrVMNlR21Qz6Lp0Lzd+fWVqksqTML8vJjkMbcmNj9DWdC99FVLSy5tdl7L1fOBE6JLGkjdUJ6JAoAHICwr7CONsbUa1LImR5yrdbqX1cgUAoBQCgFAKAUAoBQCgFAKAUAoBQCgFAKAUAoBQCgFAKAUAoBQCgFAKAUAoDHLKF4sQBe3E24mqOe1iXctiUaq6IRGKzzTiBCVst7Fj4jhbwvbjXmzYlsVKQK3Ln69DtZR7UCyovYROFvhsUysbqxsSeqnkx7/H215Mb1o61WvXJ2XYui9h2yWqKZHNTNPli+NfsuJ/qH+A/kflVb/6fW2/qvkvt5EKv1NP/AMk8/wBmSeP7POGX1DxFvwnmvs/KqVF8PrEkb+K59nFOz2KMd9RDsu1Tz5zLmEO7kWWPk3aHdfqPI/nUYjH9NUNqovxdn283aUgdvI1ifqhmzGIMFmTra/geh8+lTikaSMbXQcdeheC9+SlIHbN4Xm/hgsuiQ+svA+f64161Hua7d1K/k3Jeu3lxQ5X7Ud2cFJCvaMBQCgFAKAUAoBQCgFAKApeguL0BWgFAKAUAoBQCgFAKAUAoBQCgFAKAUAoBQFL1FwYsTiljUs5so5mqSSsjarnrZELMY57tlqXUicxzr9hvYQGGrSS1+z4293vFefU4han30OaXt1dh2Q0d5t1Llx6yJzi80EU/Vew4HQ8r26cfmK8uvcs9MyoThkvzrO2kTczPhXjoX5ou+gjn+8vYf9ef8VVrkSopWVCapk7581Ip13MzoV0XNDLjV38CS83j7L+I7/kfaair/l0bZ0/JuTvnj3lIV3E6xcF0+eBkkXf4cN9+Lge8j/Sx9hpL/OoUk1fH4/EzKNX6efZ4OMmGG+gKH14+Xl0+HD2Cog/n0SxLm9mnV8yKv+xNtcFL8tIkjMTdOK+H+h+dVw17aundSS6pm350L4FahFjkSVpflr2JifkeFu493trPCZth76Ko0W6dvFO0ioTaRJWklgcLoW3Mk3v8vhX0OHUKUkSsve6qvzs8TlllWRbm1XomQoBQCgFAKAUAoBQEViNoIFmXD6wZmvaMcSLKW7RHBbgcL1dI3Kl+BokT1btWyOKXbufEYbGPGqwtCsbR27bWaTS99QsTa3Th41ssTWqlzu+jax7EVb3IjMs7xL4DDyb+UPvZUdkYoW9VlvotyHKos1HLkbxwxpO5uzlZDdzDN5hjMCRNIEkjwzMuttJ1NZrrexvxvVMrFI4WLC+6Zoqkhlm0mJGMxUTSa0j37IrKvDQSVFwASLDvqi2KSU0e6Y5EzW3iSeS7cLJC8s6bsRsikpdgdd7G3MDh41UyloXNejWre+Z1GBxqTIJI2DI3EEdeNjz487ihxuY5i2cbNCooBQCgF6ApegK3oBQFCaAsedQLllA7yQBVVe1Euqlka5VsiGHEZhEgBaRFDC4uw4jvHeKyfURMttORLlmwyPvstVbGLE5tFGwR3AZrECxNwTYchaqyVcUbka5yIql46aWRqua26IY5s7jWUQnVrJA5cLnlxqj62JkqRLe/V6lmUkrollS1uswrnynEbjQwNyNRta9r/Gs/9QZ9RuLLf4pdaJ24310sYcDnrPiDCyBLagDck6h9LXNYw4i59QsDktr3mktEjIElat9DUyrMZZZJYZWsSrKNI06WHDhbj3+6uelq5ZpXwyrnZbcLKbVNNHFGyWNOY1dn11b7DvzcHn+McPfy/u1y4cu2slNJx80+eBtW2bsTM0TyL9n1uJsO/wB8H2MOB9vI/u1XDeXvKV/FPFMvYiuWysnbw8i/IR/tcO/AOD7GHA/n+7UYYqKslJJx801+dBWty2J2cC/I+DSQPye4/eHA28x8hUYY7ZkfSS/2unan6K1nKa2ZnDyL8o/ZytC/Juye6/T3j5iq4a5aepfTS6Oy7f2hFV92NJW8C/A/sZih9U9n2dD+vGqUjloK5Yn/AIrl7L85ysv34UcmqGTRuJuHqn+E9PZ9Ko++GV1/6r5L7Fb7+G3FDJjY93IHXkeI8+o9v1piUa0VW2pi/Fc/dO1CsLt5GrF4G1JhhIySLyPE+zl+VepLQMrJ4qpmi5r2aexg2VY2uYpJCvfQ5itSBQCgFAKAUAoC2WQKCzEAAXJJsAO8noKDU84262vZ8MrYKQrHJI8LyAWe6hSNB+6CCTfnwFrV1RQ2dZ56NLToj/uJolyHxeIAzbDYgcpxBL7HRYz8jVv/AE1Q3axfpnM5rp3GvlGH0S5jB/wJ1A8Y3BHyNUe66IppIt2Ru6U8TFGL5aw/Biw3saAj5rWbnZmmlR1p6mxmjf0e/dAg/uSsKyVxWJv+43pXyJKBLZniR+Lf/GNjVNrOxm7/AMsxeojMuH8yxI/4kPzeqbWSm8mVQzqUlTluKbD4IwJIHRZeK3QrqmJFybWuOPjS7rJYw3sKSSbapnbp4HewT4kSSBokMQ9Rg1nPZHAryPG/G4q6q5EXK55SpFspZc/AsxecFIt5uyDr0aWNjyvfka8+fEFig3uwutrLkbxUiSS7G1wvc1cfnjrDFIqreS9wbm1vdXNU4m+OnZK1E5RtDQtfK6Ny6GLOc5lTc6SBrjDHs34nna9RWYhLEsezblJdci9LRxyI/avkthmOYSri0jD2QlLrZep48bX+NTUVcrK1saLycubiIKaJ1K56pnnzlkGNk+3mMuxTUw034eoSKqyql+vWJXLa+nYWfTxfRI9Ezy8zBkU8jYiaNpHYaHAuzGxDAcL8jzrOhnkdUyRucq5Lx5lL1cUbYGPa1EzTyNXJJGeHFKWYndhhckm41Hhf2VjRSPfDM1VVcr+ZtWMYyaJyIlrlmDTXgp15lXV/4foDVYV26GROZb/O4tLZlaxU4pYqya8Av/ClI9hv/iFHWfh9/wDF3zzJRdivX/knzyK5kmvB4d+qExny4/4RSp5dFG/my+dxFMu7q5G8+fzvLs+XXDhpepTQT4i311VNeqvhhmTmsvzvIouRLLF03L9o+JgxC83QH95bH6/CmJOzjqG8URe1MylBbZkgXgvnkX7Q9meOdfvqrjxK2+lqtibt3OydvFEXuIoeVC+F3C6F2dru8Sky8m0vw624H4W99VxBdxVtmbotl9/ArSLvKZ0S6pl7F2bLusUso5NZ/o3w+dRXL9PWtlbotl9/AimXe0zo14ZF+aLucSso5NZ/ow93H21Fcv0ta2ZNFz9/Ain+9TLGuqZF2aJusQsq8ms/D3MPaPnUYh/GrWzt0XP3Ipl3tOsbuGXsX5sm7mWVeTWYeJHP3j51GJJ9NVNqY9Fz9+9CtMu8hWJ2qZF+bx2dJk5NY+0fmLVGLN3crKuLR1l7U/RWldtMWF3AyZtHq0TL1Av4HmPy9lMXajmx1kXG1+vh7FaV1tqJxlx6byNZRzAs368D86Ym1KqlZVt1TJ3zoXwKQO3b1jUvk/awhubJ8e/3jjV5U/1DD0kTN7NfnSmfWVT7UtuCjCHexFDzXl9PypQqlfROpnLym6ent1CVNzIj00U3csgKIAeZ427vCvZwmlfTU6Mfrr1dBzzPR77oblekZCgFAKAUAoBQFskgUEsQABckmwAHMk9BQHnme7RPiMZNl1tMbRSxcbEtKYtatfovDgOt+PS3W2LZYknE744diNJuN/U4rLjry7EJ/wB1NFOP3wYj/wCmtXr9xFO96WmRedFT1M+auTh8DKPWVHi//lKSo9zCsFWyqhaNOXI3t70JtUH8ruB6sxb2iWAn5sKxVcjD/wBqnR6KRmTxlsJikAJN4WAAub62U2A/tCslW50SqiSscvSdFFshPPBhVNot2rq2u+oXlLLZRz4HqRUWVTkWsjjkeqZ3t5HWRbLxDEPiSWZ3JNibKNS6SLAXPC/M1KNS9zhWqesaR8EJPBZdFELRRog66VAv525+2pRETQyfI5/5Lc2bVJQWoDXx2DWVdLDhz4cwe8Vz1NOydmw9MjSKV0TtppA7QYArDEoBZY73NuQPU14eK0ro6ZjWJdGnpUM6Omc52Sqam0K8IP8Awh9K58VW25/6+xtQr/udZlzwWxkZ/sH/AJ6viK2ro1/6+alaRf4r06/IpKtswB/rD4oKs/k4onX6Bq3oLfNSmWrpx7DvZ/jdqUvIxJydZM67VEi9RZs7FbESx96uvua351XDcqmWPnRU7lJrnXgY/msvgWbOx3TER/ij+IuPqKrhibTZouj3LV7rOjk5lGTrqw2JTwDj2XP/AKRSh+5SzR9vzuFW7ZqI39nzvK4FNeDmT8DBx8D9GpTLvKCRvMt/JfQiddisY7nyKxJrwLDrE9x5H/5NUM+7hrk/wW/zvDnbutRf8k+eRcya8EO+J/gT/wC4e6pd93DUXixfD4pVF3davM5C6ZN5g0brE2k+XL6rSVd9hrXpqxbensQxd3WOT/IuxSbzCRt1iOk+XL/DSo+/hzHpqzL0/ZES7qrc3g7MvxK7zCRv1iOk+XL/AAmlT/Iw9kvFi2Xy9isa7qqc3g4vnXeYVG+9EbHy5fLSaif+ThzX8WZL87lKsXdVLm8HF7rvcKD96I29nL5WPspJ/Kw1Hf2j9P0Qi7qpXmcXxrvcNb70R4eQ/wAr+6jf5eGq1Pyj9P0Vcu6qL8HF+CXeQMnVOK/MfUUo/wCbQPg/s3TzT1QrMu6nR/BS7LO2jRHzH68+PtquEObU08lG/rT50KVqOQ9JEK5W1i0Tdb+/kR+u6qYJJsvfRy8fPRfnaKlLokiFuCcxSlDyPD8j+u+qYc5aCtdA/RcvZS0qJLEjkNnC4ErMWHBbcPG/T2flXp0mFvgrnSNyZw7eHYYyTI6JEXUlK+hOUUAoBQCgFAKAGgPM/SRn4nw8keHc6YplintyYMjEAH8OpSp7yLcufbTR7LkVyapdD0aOLZeivTVLoc1jsZpxGBxt/Wjidz3tE26k+C/GrW5Lm9Z1MZdj4+vx0M2Dwm7xOOw1uDRzIo/sHep8FHvrJzrtRSVXajY/pT2U14hrwNuZjxIP7skVv4k+NYuXM1/GfrTyU7fKdlZJJcNiZG3e7iiutu2XQWsQfVBAXx8qzU86SqRrHRJndVOtyzJ4cOCIo1W/M82Pmx4mhxvle/8AJbm/QzFAKAUAoBQFCKhUulgQ+e5UZQClrqLAcgR9K8jFMPdUI1Y1zThznZS1O6ui6KR+0C/ziM+C/wAZrzMWu2sjXob5qddEv2HJ1+QzNbYxD3sh+IFTXLsYk1eoU63pHJ1+5SRdOPv3sPilqP5GKp0r5oEXaorfNRhF045vFm+IJqYF2MUcnOq+KXJl5VGnYMmXRi3Xv1j43+lRh/IxB7F6fcVS7dK13UW7Px6ZpIzyKsvua3yvUYVyaqSFeN07lFau1Cx/UvgNnY+1LEfvIQfYbfWmEf7ksC8U8sia5btZIg2eS4miP3k+Vx9RUYQm1vad3FPLL2IrlsrJE4F2QJqWaI/eW/t5flTCPuMmp3cU90X0IrVs5kiF2QpqSaI/eFx58vyphK72OWB3FPnoRWrsuZIhXIhqWWI/eFx58vyphH3I5qZ3H/8AF8SKxdlzJULsiFxJE33hf28j9PdUYOu22WlfxT9L6EVuStlQuyPnJE33h8RwP68KjBnIrpaWTj56KRWf1kQuyfsu8bcmuPaP8r1GDP3dQ+lk45dqe6EVXKYkicC/LRu5Sh5Hs/kf131TDH/S1zqd2i8nu0IqPuRI5NSsA3U1uhNvYeVVp1/0/Et2v4qtuxdPEh/3Yb8UGI/ZTauh4+w8xUVSLh+IpKn4rn2Lr86gz7sWzxGaJodZF68faPzFa4zEtPUNqouOfanugpl22LG4zY7Db0I6deB8u/2ca7MQovr0jnh469XP2ZmUMm62mOJVBwr6JqWSxyF1WAoBQCgFAKAUBx+3O14wbwRAXMjBpCRwWEMA1u9iLjw591dMEG8RV5vM6qen3iKvN5nm2BwW7lx2CP3kcIOrPC29jt5qrf3q7HvujX/Mz0nO2msk6c+3JSy28wK9TBOV/cmTV/Gje+sHLZ/WaJyZutPL9KTeEV3x2ElRS5ljid7dwG5kPgOy1/OuZy5WMVs2F7VXRVRPNDvNktk0winUd5I1iTbsjTe2kd4uePPyrNVPPqKp0y8yHSWqDlK0AoBQCgFAKAUAoBQGnjsAstrjiORHMfmK46qiiqLK9M00XiaxzPj/ABInPIiJ0e3Ds8elwxNeFi7HNrI5LZZeC6HdSOTcub1+Rbma2xSHxQ/G1UxFdjEmO/6+ZanW9M5Ospi104xT3svxGmlUu7xVq86p45CJdqkVOsSLpxl+9h/zLb50k+1i3WqeKWIRdqksFXRjPNv4l/M0RVixa3OvmgVduk+cFEC6MYfFj/zC/wA6RLucVVvOq+KXD126ROgrhl3eLI6FiP7wuPjakC7jFVbwVV8cxIu8pUXm9Bhl3eKI6Ekewi4+NqrT/wAfFFbwVVTvzIkXeUqLzFYF3eKI6EkexuI+NqQr9Niit4Kqp2Ln5h67ymReYuQbvE+Bb4N/nUMX6XFLcHL/APb9kL9ym6vQq67vE36E39jc/jeqyL9Hil+Cr4O/ZCLvKe3N6F2KXdzhuhOr2HgfrUVv8PEkk4LZexclIjXeQbJdmS6JQ468faOdTi6LTVrKhui592S96EQLtxqxS7NlsVkXr8xxB/XdTHI9mSOqZxt3pmhFKt0VijNF1Ikg8j7f8+HtrTGY0np46tnNbv8A2Kddl6xqVxX7WAP95efyP51pVp9dhzZ0/JvpkpEf2plauijC/tYCn3l5fT8qvR2r8PWFfybknZovook+zNtcFN/L8MUQKTc8z7egr2MPpVpoGxqt14nNM/ePVxtV3GYoBQCgFAKAUBF57mwhQAFd9JqWFGv25AjMBw5DgBfxA6irsYrl6E1LsZtL0JqeIS4t8ThHeRi8kM+8LNz3c40sB4CVU4dNdeuqJHJZNFTxT9Hto1I5LN0VLdqfo3JsbomweM70QyeLRHdOD/aRVP79ctsnMIRl2vj+Z6EjkWQvJNi8Gg7NtOsg6VKSqyMT4rqt36qwe7JFKyzNaxsi/Msz1LIMlTCxLGnHSLFjbUbsWPkLkm3jXOq3PIlldK5XKSlQZigFAKAUAoBQCgFAKAUAoCySMEWIuO41V7GvTZcl0JRbLdCKzjBMzCRRewAI68Df214GLUMskrZ487WunHU7KadrWqxeJr50tpUbwB9zGuLGuRWRydXgprSLeJzRnC2mVvBT7mqMZ+3WxydS9yilW8Lm9YzdbTq/9k+40xhd1XRyc9l7lIplvCrRmy6ZlfyPuP8ApTGF3VcyVONl7lzFMt4VaVzZdMyv5H3H/SoxldzWMmTRbL3Ln4WFMu1E5hXOEtIrjuB9oP8ApU439mqjmTjZe5SKZdqNWKVzlLOrjqPiDeox1NiaOdvFPJf2KVeSrFLs4S5Rx1H+YqceTOKpZx89UIpXfkxSuajUqSDqLe/j+dMbbvYYqlvy+fncimWznMUrmHbiR+7n7eB+NXxRv1VDHUJqlr9uS+JEHIlVgn/aYcN1Tn7OB+HGpqP5mFtk4t17Ml9wz7c6pziD9pAV6py9nEfDhVqZPrMMdFq5unZmnsH/AGp0XgpblbB43jPs8j+RqMGclRSyUr/l/ZSalN29r0LMllszRN16eI4Ee75VTA5FjkfTScfTXwLVbbtSRpIZdl4jub3J+XQV7WH4ayk2lRbqvlwQ5pplktfgb1emYCgFAKAUAoBQGvj8YkMbyyGyRqWY2JsALngOdS1quVGpxJa1XLZDw/anPnxTwY9AUMbtEFJuEZH3sZ82Qi9uZjNezDCkaOiXj8U9iCJGI6NfnBS2KJRjHjXhFjEIS/ICdRJH/dl0D9w1m5bx34p6fo0uu7R3Fvpr4Ensjs3JjYNBvHHHNq3hHRkKyIl+bXSLwHHyPNLIjXXM550hfdM1t65Hr2AwSRIEQWAABPVrKFux+8bAca41W55DnK5bqbNQVFAKAUAoBQCgFAKAUAoBQCgFAKA08fgRIO4jkfzrzMRw1lYma2VNFNopljXoNLO4+CE9xB+FeL//AEUTkbG9eGSm9G7NUKZuLrG3ePmAarj3LhhlTinmiKTSrZzmjNRqSNu8W94v9KY4m8poZk5rd6X9BTLZ7mjMu1HG/s94/wAqYwm+o4ZvmafoU/Jkc0rje1DG3dwPut8xVsSTf4dFNxS1/LzQiHkzOaMR2sOrfh/+NKr+RhTJOLbeykx8mdU5x6+H8U+n+RqbfU4QnOz0/RH4VHWUw3bgZeq/6j8qmkT6rC3xLq2/hmgk+3OjucZWdcbx+72/51ODWqKSSmd8v+0uTU8iRry3JZPXjPXj9D9KpgL77ymfxz9F9CatukiGPKn0TFD1uPaOXw+dVwl601a+B3HLuzQvUpvIkeVghZMTZQSOvdpP5H5VpT08lNiSoxvJXPsX2XyKve19PmuZLx4RQxcDtNzP5d1fQx0kTJXStTlLxOJZHK1GquSGxXUUFAKAUAoBQCgKE0B5Ht1tkXnw7RMHwYLatP8A2pDGORT3jdkFehEgPdb16WlTYdtJyvlvnQejTwclb/kcrhcGVfE4P1ywvEQLlnju6FfF4jIB37wVtI9FRsnf2/s7Fclmyd/br4nebLbBtImHkxgKGHUFjB7TJq1rrYerZjJwHGxHEWtXnS1CXVGcTjnq0RXJHx+ZdZ6THGFFgAAOg4CuM84uoBQCgFAKAUAoBQCgFAKAUAoBQCgFAKAtdARY8RVXsa9NlyXQlFVFuhqY3B6kCrYaeV/lXmYjh2/p0ijy2bW7OBrDLsP2lNXExEYezCxX87fKvNq6aRuFIyRLK30U1jeiz3TRSxDqwx/q3+Bv8qxjTfYO5vFvoty68mo6xhO3h3X8N/8AFVqFN/hkkfFL+4l5EyKMq7cUifriPzFMGTf0csC/Lp7oKrkSI4tyN7h0PUX+h+lRgDtpskDuOfopNYlla5C3JX0yMh7re1T/AK1TAnbmpfC75YtVt2o0eny5Zgm3eIK9CSvv4j6VFD/ExJ0S6LdPVCZk3kCOE148SLA2JvYdx4H61aVjqbFEc1MlW+XMupDVSSnsvA3pst1SiTVYCxsOZI+nKvWlwtJKtKhHWtbTnQ52VCtiVliStXr2OYrUgUAoBQCgFAKAUBzO1qYqXRh4YgYZAVnkLqpCMCpCC99Qvqv4AdTbogWJl3vXNNP2axKxOUq58Dj8l9F0u5aLEzIFLrIu6uxVgCrcWUAaltfgfUWu6bEWq/ajThbM631qbW01Dv8AJtm8PhgpjQa1QJvGsZCqiwBa3K1hwtyFea+Vz9VON8rn6qS9ZmYoBQCgFAKAUAoBQCgFAKAUAoBQCgFAKAUAoBQFrLeoc1HJZQYhhVCsoAAbnbytXO2kiaxzGpZHa91iyvcq3VTXwGA3ertXBt08648Pwz6PaRHXRbcDWafe2W1rGDLME8bm9tJFuB8eFceF4dNSTuVbbK9PTkaVE7JGpbUswuCdJywHYJPG45Hjy86ilw+eCudIichb8eC56dZL5mPhRq6l7Za2/wB4CAL3txvyselarhkn131DVS2vhZSPqG7ndqmZsT5arSCQk3FuANuVdkuGxSzpM690t4GTZ3NYrE0NzTxvXobKXuYl1SBQCgFAKAUAoBQCg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44" name="Picture 4" descr="http://thecellphonejunkie.files.wordpress.com/2012/02/nokiasiemensnetworks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48880"/>
            <a:ext cx="6372200" cy="2934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57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419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Fusões, Aquisições e Reestruturação Estratégica</vt:lpstr>
      <vt:lpstr>Fusões e Aquisições</vt:lpstr>
      <vt:lpstr>PowerPoint Presentation</vt:lpstr>
      <vt:lpstr>VANTAGENS DAS FUSÕES E AQUISIÇÕES</vt:lpstr>
      <vt:lpstr>POSSÍVEIS PROBLEMAS DAS FUSÕES E AQUISIÇÕES</vt:lpstr>
      <vt:lpstr>PROCESSO DE AQUISIÇÃO</vt:lpstr>
      <vt:lpstr>FUSÕES E AQUISIÇÕES EFICAZES ​</vt:lpstr>
      <vt:lpstr>EXEMPLO DE SUCESSO</vt:lpstr>
      <vt:lpstr>EXEMPLO DE FRACASSO</vt:lpstr>
      <vt:lpstr>Reestruturação Estratégica</vt:lpstr>
      <vt:lpstr>REESTRUTURAÇÃO DE EMPRESAS</vt:lpstr>
      <vt:lpstr>DOWNSIZING</vt:lpstr>
      <vt:lpstr>DOWNSCOPING</vt:lpstr>
      <vt:lpstr>LEVERAGED BUYOUTS (LBO)</vt:lpstr>
      <vt:lpstr> </vt:lpstr>
    </vt:vector>
  </TitlesOfParts>
  <Company>JMP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Fusões e Aquisições</dc:title>
  <dc:creator>fmonterroso</dc:creator>
  <cp:lastModifiedBy>Carla Curado</cp:lastModifiedBy>
  <cp:revision>36</cp:revision>
  <dcterms:created xsi:type="dcterms:W3CDTF">2015-04-07T12:18:54Z</dcterms:created>
  <dcterms:modified xsi:type="dcterms:W3CDTF">2015-04-16T21:47:34Z</dcterms:modified>
</cp:coreProperties>
</file>